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21" r:id="rId5"/>
    <p:sldId id="327" r:id="rId6"/>
    <p:sldId id="329" r:id="rId7"/>
    <p:sldId id="328" r:id="rId8"/>
    <p:sldId id="330" r:id="rId9"/>
    <p:sldId id="331" r:id="rId10"/>
    <p:sldId id="332" r:id="rId11"/>
    <p:sldId id="335" r:id="rId12"/>
    <p:sldId id="336" r:id="rId13"/>
    <p:sldId id="338" r:id="rId14"/>
    <p:sldId id="339" r:id="rId15"/>
    <p:sldId id="358" r:id="rId16"/>
    <p:sldId id="359" r:id="rId17"/>
    <p:sldId id="340" r:id="rId18"/>
    <p:sldId id="342" r:id="rId19"/>
    <p:sldId id="343" r:id="rId20"/>
    <p:sldId id="344" r:id="rId21"/>
    <p:sldId id="345" r:id="rId22"/>
    <p:sldId id="341" r:id="rId23"/>
    <p:sldId id="346" r:id="rId24"/>
    <p:sldId id="347" r:id="rId25"/>
    <p:sldId id="349" r:id="rId26"/>
    <p:sldId id="348" r:id="rId27"/>
    <p:sldId id="350" r:id="rId28"/>
    <p:sldId id="351" r:id="rId29"/>
    <p:sldId id="352" r:id="rId30"/>
    <p:sldId id="353" r:id="rId31"/>
    <p:sldId id="354" r:id="rId32"/>
    <p:sldId id="337" r:id="rId33"/>
    <p:sldId id="355" r:id="rId34"/>
    <p:sldId id="356" r:id="rId35"/>
    <p:sldId id="357" r:id="rId36"/>
    <p:sldId id="360" r:id="rId3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emar Szulc-TGPE" initials="WST" lastIdx="1" clrIdx="0">
    <p:extLst>
      <p:ext uri="{19B8F6BF-5375-455C-9EA6-DF929625EA0E}">
        <p15:presenceInfo xmlns:p15="http://schemas.microsoft.com/office/powerpoint/2012/main" userId="S::waldemar.szulc@tgpe.pl::b4ec43ab-d0aa-46e7-a581-9c6a330072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2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6C8EAA-BA71-4FC4-AEA3-CE42B40F917E}" v="2" dt="2024-06-18T08:22:34.624"/>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yl jasny 1 — Ak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DF18680-E054-41AD-8BC1-D1AEF772440D}" styleName="Styl pośredni 2 — Ak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22431F6-E397-2672-7473-549E93C25FFB}"/>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9DE2B1B8-88C5-4A9F-779E-6CFDA980E3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387B0D65-4E0D-9E99-DEFA-EE55BFDAADF0}"/>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5" name="Symbol zastępczy stopki 4">
            <a:extLst>
              <a:ext uri="{FF2B5EF4-FFF2-40B4-BE49-F238E27FC236}">
                <a16:creationId xmlns:a16="http://schemas.microsoft.com/office/drawing/2014/main" id="{BF23B06B-C50C-91BB-ACAE-ADDB8CC76A9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2D639760-3409-2CEA-C4A2-963CFB2E156D}"/>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3700074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0CEBC09-6A14-9517-381A-24735FD75C78}"/>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6FFD11F5-D54B-0BF2-EAFB-448B758120BF}"/>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B8B1535A-7398-06E1-2231-026A6BC50A6F}"/>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5" name="Symbol zastępczy stopki 4">
            <a:extLst>
              <a:ext uri="{FF2B5EF4-FFF2-40B4-BE49-F238E27FC236}">
                <a16:creationId xmlns:a16="http://schemas.microsoft.com/office/drawing/2014/main" id="{EEAD9C10-9002-F8AF-16BC-AC2A84408B6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500E96D-48A2-5787-55AD-63B9F0DE1BFF}"/>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1673280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480183E9-C029-C75F-A3E9-9B34C01BDD30}"/>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5BE16DE9-0F48-8BBB-D173-EA790FC0B52F}"/>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B9E18DA-AE3C-084B-EB55-F0164D515C14}"/>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5" name="Symbol zastępczy stopki 4">
            <a:extLst>
              <a:ext uri="{FF2B5EF4-FFF2-40B4-BE49-F238E27FC236}">
                <a16:creationId xmlns:a16="http://schemas.microsoft.com/office/drawing/2014/main" id="{B205971F-00B7-CB86-5938-BCA5B8E1D84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714016D-0AB3-4C3A-290E-9423CB77AFC7}"/>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3824754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ytuł w środku">
    <p:spTree>
      <p:nvGrpSpPr>
        <p:cNvPr id="1" name=""/>
        <p:cNvGrpSpPr/>
        <p:nvPr/>
      </p:nvGrpSpPr>
      <p:grpSpPr>
        <a:xfrm>
          <a:off x="0" y="0"/>
          <a:ext cx="0" cy="0"/>
          <a:chOff x="0" y="0"/>
          <a:chExt cx="0" cy="0"/>
        </a:xfrm>
      </p:grpSpPr>
      <p:sp>
        <p:nvSpPr>
          <p:cNvPr id="5" name="Prostokąt 4"/>
          <p:cNvSpPr/>
          <p:nvPr userDrawn="1"/>
        </p:nvSpPr>
        <p:spPr>
          <a:xfrm>
            <a:off x="0" y="0"/>
            <a:ext cx="720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2400"/>
          </a:p>
        </p:txBody>
      </p:sp>
      <p:sp>
        <p:nvSpPr>
          <p:cNvPr id="9" name="Tytuł 6"/>
          <p:cNvSpPr>
            <a:spLocks noGrp="1"/>
          </p:cNvSpPr>
          <p:nvPr>
            <p:ph type="title" hasCustomPrompt="1"/>
          </p:nvPr>
        </p:nvSpPr>
        <p:spPr>
          <a:xfrm>
            <a:off x="838200" y="2070003"/>
            <a:ext cx="10515600" cy="1998452"/>
          </a:xfrm>
        </p:spPr>
        <p:txBody>
          <a:bodyPr/>
          <a:lstStyle>
            <a:lvl1pPr algn="ctr">
              <a:defRPr>
                <a:solidFill>
                  <a:srgbClr val="2E2D8B"/>
                </a:solidFill>
                <a:latin typeface="+mn-lt"/>
              </a:defRPr>
            </a:lvl1pPr>
          </a:lstStyle>
          <a:p>
            <a:r>
              <a:rPr lang="pl-PL" dirty="0"/>
              <a:t>Tytuł prezentacji</a:t>
            </a:r>
          </a:p>
        </p:txBody>
      </p:sp>
      <p:sp>
        <p:nvSpPr>
          <p:cNvPr id="12" name="Symbol zastępczy zawartości 8"/>
          <p:cNvSpPr>
            <a:spLocks noGrp="1"/>
          </p:cNvSpPr>
          <p:nvPr>
            <p:ph sz="quarter" idx="12" hasCustomPrompt="1"/>
          </p:nvPr>
        </p:nvSpPr>
        <p:spPr>
          <a:xfrm>
            <a:off x="8473800" y="6139451"/>
            <a:ext cx="2880000" cy="360000"/>
          </a:xfrm>
        </p:spPr>
        <p:txBody>
          <a:bodyPr>
            <a:normAutofit/>
          </a:bodyPr>
          <a:lstStyle>
            <a:lvl1pPr marL="0" indent="0" algn="r">
              <a:buNone/>
              <a:defRPr sz="2400" b="1" i="1" baseline="0">
                <a:solidFill>
                  <a:srgbClr val="2E3192"/>
                </a:solidFill>
              </a:defRPr>
            </a:lvl1pPr>
          </a:lstStyle>
          <a:p>
            <a:pPr lvl="0"/>
            <a:r>
              <a:rPr lang="pl-PL" dirty="0"/>
              <a:t>Imię i nazwisko</a:t>
            </a:r>
          </a:p>
        </p:txBody>
      </p:sp>
      <p:sp>
        <p:nvSpPr>
          <p:cNvPr id="13" name="Symbol zastępczy daty 3"/>
          <p:cNvSpPr>
            <a:spLocks noGrp="1"/>
          </p:cNvSpPr>
          <p:nvPr>
            <p:ph type="dt" sz="half" idx="10"/>
          </p:nvPr>
        </p:nvSpPr>
        <p:spPr>
          <a:xfrm>
            <a:off x="1232648" y="6120000"/>
            <a:ext cx="2520000" cy="360000"/>
          </a:xfrm>
        </p:spPr>
        <p:txBody>
          <a:bodyPr/>
          <a:lstStyle>
            <a:lvl1pPr>
              <a:defRPr sz="1600" b="0" i="1">
                <a:solidFill>
                  <a:srgbClr val="2E3192"/>
                </a:solidFill>
                <a:latin typeface="+mn-lt"/>
                <a:cs typeface="Arial" panose="020B0604020202020204" pitchFamily="34" charset="0"/>
              </a:defRPr>
            </a:lvl1pPr>
          </a:lstStyle>
          <a:p>
            <a:r>
              <a:rPr lang="pl-PL" dirty="0"/>
              <a:t>Warszawa, 13 marca 2019</a:t>
            </a:r>
          </a:p>
        </p:txBody>
      </p:sp>
      <p:pic>
        <p:nvPicPr>
          <p:cNvPr id="2" name="Obraz 1">
            <a:extLst>
              <a:ext uri="{FF2B5EF4-FFF2-40B4-BE49-F238E27FC236}">
                <a16:creationId xmlns:a16="http://schemas.microsoft.com/office/drawing/2014/main" id="{1EE9C60B-69F8-8F3E-1D44-2C9281BB26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7711" y="244503"/>
            <a:ext cx="2697820" cy="609583"/>
          </a:xfrm>
          <a:prstGeom prst="rect">
            <a:avLst/>
          </a:prstGeom>
        </p:spPr>
      </p:pic>
      <p:pic>
        <p:nvPicPr>
          <p:cNvPr id="3" name="Obraz 2" descr="Obraz zawierający Czcionka, Grafika, logo, design&#10;&#10;Opis wygenerowany automatycznie">
            <a:extLst>
              <a:ext uri="{FF2B5EF4-FFF2-40B4-BE49-F238E27FC236}">
                <a16:creationId xmlns:a16="http://schemas.microsoft.com/office/drawing/2014/main" id="{BB3C8630-ED1A-F168-BBE8-2AE5D3B594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73800" y="244503"/>
            <a:ext cx="730845" cy="620908"/>
          </a:xfrm>
          <a:prstGeom prst="rect">
            <a:avLst/>
          </a:prstGeom>
        </p:spPr>
      </p:pic>
    </p:spTree>
    <p:extLst>
      <p:ext uri="{BB962C8B-B14F-4D97-AF65-F5344CB8AC3E}">
        <p14:creationId xmlns:p14="http://schemas.microsoft.com/office/powerpoint/2010/main" val="23979671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ajd ogólny">
    <p:spTree>
      <p:nvGrpSpPr>
        <p:cNvPr id="1" name=""/>
        <p:cNvGrpSpPr/>
        <p:nvPr/>
      </p:nvGrpSpPr>
      <p:grpSpPr>
        <a:xfrm>
          <a:off x="0" y="0"/>
          <a:ext cx="0" cy="0"/>
          <a:chOff x="0" y="0"/>
          <a:chExt cx="0" cy="0"/>
        </a:xfrm>
      </p:grpSpPr>
      <p:sp>
        <p:nvSpPr>
          <p:cNvPr id="2" name="Prostokąt 1"/>
          <p:cNvSpPr/>
          <p:nvPr userDrawn="1"/>
        </p:nvSpPr>
        <p:spPr>
          <a:xfrm>
            <a:off x="672000" y="873600"/>
            <a:ext cx="7200000" cy="48000"/>
          </a:xfrm>
          <a:prstGeom prst="rect">
            <a:avLst/>
          </a:prstGeom>
          <a:gradFill flip="none" rotWithShape="1">
            <a:gsLst>
              <a:gs pos="0">
                <a:schemeClr val="accent5">
                  <a:lumMod val="20000"/>
                  <a:lumOff val="80000"/>
                </a:schemeClr>
              </a:gs>
              <a:gs pos="100000">
                <a:srgbClr val="2E2D8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2400"/>
          </a:p>
        </p:txBody>
      </p:sp>
      <p:sp>
        <p:nvSpPr>
          <p:cNvPr id="5" name="Prostokąt 4"/>
          <p:cNvSpPr/>
          <p:nvPr userDrawn="1"/>
        </p:nvSpPr>
        <p:spPr>
          <a:xfrm>
            <a:off x="0" y="0"/>
            <a:ext cx="720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2400"/>
          </a:p>
        </p:txBody>
      </p:sp>
      <p:sp>
        <p:nvSpPr>
          <p:cNvPr id="10" name="Symbol zastępczy zawartości 2"/>
          <p:cNvSpPr>
            <a:spLocks noGrp="1"/>
          </p:cNvSpPr>
          <p:nvPr>
            <p:ph sz="quarter" idx="14" hasCustomPrompt="1"/>
          </p:nvPr>
        </p:nvSpPr>
        <p:spPr>
          <a:xfrm>
            <a:off x="912000" y="249600"/>
            <a:ext cx="6960000" cy="624000"/>
          </a:xfrm>
        </p:spPr>
        <p:txBody>
          <a:bodyPr anchor="ctr">
            <a:normAutofit/>
          </a:bodyPr>
          <a:lstStyle>
            <a:lvl1pPr marL="0" indent="0" algn="l">
              <a:buNone/>
              <a:defRPr sz="3200" b="1">
                <a:solidFill>
                  <a:srgbClr val="2E3192"/>
                </a:solidFill>
              </a:defRPr>
            </a:lvl1pPr>
          </a:lstStyle>
          <a:p>
            <a:pPr lvl="0"/>
            <a:r>
              <a:rPr lang="pl-PL" dirty="0"/>
              <a:t>Tytuł slajdu</a:t>
            </a:r>
          </a:p>
        </p:txBody>
      </p:sp>
      <p:sp>
        <p:nvSpPr>
          <p:cNvPr id="14" name="Symbol zastępczy numeru slajdu 5"/>
          <p:cNvSpPr>
            <a:spLocks noGrp="1"/>
          </p:cNvSpPr>
          <p:nvPr>
            <p:ph type="sldNum" sz="quarter" idx="4"/>
          </p:nvPr>
        </p:nvSpPr>
        <p:spPr>
          <a:xfrm>
            <a:off x="138124" y="6194987"/>
            <a:ext cx="443753" cy="365125"/>
          </a:xfrm>
          <a:prstGeom prst="rect">
            <a:avLst/>
          </a:prstGeom>
        </p:spPr>
        <p:txBody>
          <a:bodyPr vert="horz" lIns="68580" tIns="34290" rIns="68580" bIns="34290" rtlCol="0" anchor="ctr"/>
          <a:lstStyle>
            <a:lvl1pPr algn="ctr">
              <a:defRPr sz="1200" b="1">
                <a:solidFill>
                  <a:srgbClr val="2E3192"/>
                </a:solidFill>
              </a:defRPr>
            </a:lvl1pPr>
          </a:lstStyle>
          <a:p>
            <a:fld id="{10828919-26D8-49F9-BED6-290AEDFCD9CD}" type="slidenum">
              <a:rPr lang="pl-PL" smtClean="0"/>
              <a:pPr/>
              <a:t>‹#›</a:t>
            </a:fld>
            <a:endParaRPr lang="pl-PL" dirty="0"/>
          </a:p>
        </p:txBody>
      </p:sp>
      <p:sp>
        <p:nvSpPr>
          <p:cNvPr id="11" name="Symbol zastępczy zawartości 2"/>
          <p:cNvSpPr>
            <a:spLocks noGrp="1"/>
          </p:cNvSpPr>
          <p:nvPr>
            <p:ph sz="quarter" idx="13" hasCustomPrompt="1"/>
          </p:nvPr>
        </p:nvSpPr>
        <p:spPr>
          <a:xfrm>
            <a:off x="1057835" y="1186648"/>
            <a:ext cx="10800000" cy="5411376"/>
          </a:xfrm>
        </p:spPr>
        <p:txBody>
          <a:bodyPr anchor="t">
            <a:normAutofit/>
          </a:bodyPr>
          <a:lstStyle>
            <a:lvl1pPr marL="0" indent="0" algn="l">
              <a:lnSpc>
                <a:spcPct val="114000"/>
              </a:lnSpc>
              <a:spcBef>
                <a:spcPts val="400"/>
              </a:spcBef>
              <a:spcAft>
                <a:spcPts val="400"/>
              </a:spcAft>
              <a:buNone/>
              <a:defRPr sz="1867">
                <a:solidFill>
                  <a:srgbClr val="2E3192"/>
                </a:solidFill>
              </a:defRPr>
            </a:lvl1pPr>
          </a:lstStyle>
          <a:p>
            <a:pPr lvl="0"/>
            <a:r>
              <a:rPr lang="pl-PL" dirty="0"/>
              <a:t>tekst</a:t>
            </a:r>
          </a:p>
        </p:txBody>
      </p:sp>
      <p:pic>
        <p:nvPicPr>
          <p:cNvPr id="3" name="Obraz 2">
            <a:extLst>
              <a:ext uri="{FF2B5EF4-FFF2-40B4-BE49-F238E27FC236}">
                <a16:creationId xmlns:a16="http://schemas.microsoft.com/office/drawing/2014/main" id="{0ECBFB20-02B0-0BCD-6BF1-AD847D77A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7711" y="244503"/>
            <a:ext cx="2697820" cy="609583"/>
          </a:xfrm>
          <a:prstGeom prst="rect">
            <a:avLst/>
          </a:prstGeom>
        </p:spPr>
      </p:pic>
      <p:pic>
        <p:nvPicPr>
          <p:cNvPr id="4" name="Obraz 3" descr="Obraz zawierający Czcionka, Grafika, logo, design&#10;&#10;Opis wygenerowany automatycznie">
            <a:extLst>
              <a:ext uri="{FF2B5EF4-FFF2-40B4-BE49-F238E27FC236}">
                <a16:creationId xmlns:a16="http://schemas.microsoft.com/office/drawing/2014/main" id="{B87F7CD4-18EA-9439-C7C5-A7220CD9F8D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73800" y="244503"/>
            <a:ext cx="730845" cy="620908"/>
          </a:xfrm>
          <a:prstGeom prst="rect">
            <a:avLst/>
          </a:prstGeom>
        </p:spPr>
      </p:pic>
    </p:spTree>
    <p:extLst>
      <p:ext uri="{BB962C8B-B14F-4D97-AF65-F5344CB8AC3E}">
        <p14:creationId xmlns:p14="http://schemas.microsoft.com/office/powerpoint/2010/main" val="37553985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EC2EAEA-C750-38E4-DDD6-E8F93E9E4C32}"/>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9622273-BB16-4E99-F997-DC11535E296C}"/>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1D7CE6E-3703-0447-3C7A-79DE56065017}"/>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5" name="Symbol zastępczy stopki 4">
            <a:extLst>
              <a:ext uri="{FF2B5EF4-FFF2-40B4-BE49-F238E27FC236}">
                <a16:creationId xmlns:a16="http://schemas.microsoft.com/office/drawing/2014/main" id="{DE2580B0-612B-220E-18E0-658D6014580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40F81E7-9927-BC10-8A0C-499FD7B0E3F7}"/>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39503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DFD182E-6A35-BAB1-34F2-78689E8E707C}"/>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7BA13773-E2E3-90AC-9B8F-DD4FF1F00A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10831615-9526-B483-AA0C-F30F68D3A9FE}"/>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5" name="Symbol zastępczy stopki 4">
            <a:extLst>
              <a:ext uri="{FF2B5EF4-FFF2-40B4-BE49-F238E27FC236}">
                <a16:creationId xmlns:a16="http://schemas.microsoft.com/office/drawing/2014/main" id="{2A5E105C-DF52-262E-4135-344889BF4BB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42E8EF1-3955-6E9D-B252-533BAE0AB85A}"/>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633885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39A0CC6-EDFC-02D6-A4B0-65C283463E56}"/>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B7754F80-917C-F38C-5C0A-EA863F49C3F0}"/>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EBECF51D-D2E1-236A-439A-AE9E42C5C38B}"/>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D02FED44-F738-E9EA-6EEF-7F426B2C9804}"/>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6" name="Symbol zastępczy stopki 5">
            <a:extLst>
              <a:ext uri="{FF2B5EF4-FFF2-40B4-BE49-F238E27FC236}">
                <a16:creationId xmlns:a16="http://schemas.microsoft.com/office/drawing/2014/main" id="{4204074A-3B91-3593-FEE9-D44B00296516}"/>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AE4D1374-23E0-CAB1-C8E2-B563BDDA630A}"/>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1041381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353553-F04F-A660-2451-BD1E677DBD72}"/>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5673C316-2236-48D5-55AF-175BBD7376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F7FB4DB6-8AA3-761F-D434-D6851DCEB1B6}"/>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C01364A2-3810-135C-ADDB-2311DB114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377301CD-5800-5A58-9C2A-EC5367C7E3FF}"/>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828AB0BD-B192-C23B-845E-9CE4EABF1631}"/>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8" name="Symbol zastępczy stopki 7">
            <a:extLst>
              <a:ext uri="{FF2B5EF4-FFF2-40B4-BE49-F238E27FC236}">
                <a16:creationId xmlns:a16="http://schemas.microsoft.com/office/drawing/2014/main" id="{9D1DC9BC-3995-081A-D221-7A14B90FF3F8}"/>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3A36072E-349B-3C11-259A-DA27A5205DC5}"/>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1492896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9D65C8B-0312-5EAE-D442-80DE8FBA7C58}"/>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05403CAB-B91B-10C7-F409-2A0D16BF8A87}"/>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4" name="Symbol zastępczy stopki 3">
            <a:extLst>
              <a:ext uri="{FF2B5EF4-FFF2-40B4-BE49-F238E27FC236}">
                <a16:creationId xmlns:a16="http://schemas.microsoft.com/office/drawing/2014/main" id="{18A54567-2D04-BBFC-1CB9-92C84FBDF46B}"/>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0A20FD51-BD67-A91B-5150-19C0FF5597EA}"/>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3126436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85EC824D-7772-2B21-437D-69A84999F26B}"/>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3" name="Symbol zastępczy stopki 2">
            <a:extLst>
              <a:ext uri="{FF2B5EF4-FFF2-40B4-BE49-F238E27FC236}">
                <a16:creationId xmlns:a16="http://schemas.microsoft.com/office/drawing/2014/main" id="{44E15300-F688-0622-E2FB-783C30012896}"/>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3D1A878F-67BF-AB5B-5D8D-FCA4C8777D05}"/>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1533017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EA8DF6-B43E-CD02-E826-D7021A5CE48F}"/>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A26F363F-22BF-1D8A-DDCF-13A1E31B7D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CA6C1B2E-8948-5B72-0F52-253E5C6EEE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329268D5-3BC3-1E01-9D3C-E8A7C560D81E}"/>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6" name="Symbol zastępczy stopki 5">
            <a:extLst>
              <a:ext uri="{FF2B5EF4-FFF2-40B4-BE49-F238E27FC236}">
                <a16:creationId xmlns:a16="http://schemas.microsoft.com/office/drawing/2014/main" id="{E771824A-2491-DA60-A30C-735F03489F9A}"/>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115BC1C5-D583-996C-04B4-6B1BE9362486}"/>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2197785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04A277-DC4B-454F-952D-C86C239E7146}"/>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C587EFB6-C68D-DC2B-C25E-8E1F8B3C7E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414CFA8B-2D7A-470E-CC4B-249302C2A4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25B359CE-C077-52C1-992E-828E03E4C56A}"/>
              </a:ext>
            </a:extLst>
          </p:cNvPr>
          <p:cNvSpPr>
            <a:spLocks noGrp="1"/>
          </p:cNvSpPr>
          <p:nvPr>
            <p:ph type="dt" sz="half" idx="10"/>
          </p:nvPr>
        </p:nvSpPr>
        <p:spPr/>
        <p:txBody>
          <a:bodyPr/>
          <a:lstStyle/>
          <a:p>
            <a:fld id="{76E74265-5322-448C-9A5F-7C94F2BCA593}" type="datetimeFigureOut">
              <a:rPr lang="pl-PL" smtClean="0"/>
              <a:t>20.06.2024</a:t>
            </a:fld>
            <a:endParaRPr lang="pl-PL"/>
          </a:p>
        </p:txBody>
      </p:sp>
      <p:sp>
        <p:nvSpPr>
          <p:cNvPr id="6" name="Symbol zastępczy stopki 5">
            <a:extLst>
              <a:ext uri="{FF2B5EF4-FFF2-40B4-BE49-F238E27FC236}">
                <a16:creationId xmlns:a16="http://schemas.microsoft.com/office/drawing/2014/main" id="{DC185600-DB1E-6934-89BE-D24521245385}"/>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164BD5EB-72F6-9B5B-D2B7-149540271B40}"/>
              </a:ext>
            </a:extLst>
          </p:cNvPr>
          <p:cNvSpPr>
            <a:spLocks noGrp="1"/>
          </p:cNvSpPr>
          <p:nvPr>
            <p:ph type="sldNum" sz="quarter" idx="12"/>
          </p:nvPr>
        </p:nvSpPr>
        <p:spPr/>
        <p:txBody>
          <a:bodyPr/>
          <a:lstStyle/>
          <a:p>
            <a:fld id="{207CCF82-2D5E-4EB8-A655-58AA3A4EC350}" type="slidenum">
              <a:rPr lang="pl-PL" smtClean="0"/>
              <a:t>‹#›</a:t>
            </a:fld>
            <a:endParaRPr lang="pl-PL"/>
          </a:p>
        </p:txBody>
      </p:sp>
    </p:spTree>
    <p:extLst>
      <p:ext uri="{BB962C8B-B14F-4D97-AF65-F5344CB8AC3E}">
        <p14:creationId xmlns:p14="http://schemas.microsoft.com/office/powerpoint/2010/main" val="1482414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6D16D53A-BE75-B176-A683-62BCCB77BD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954413A4-3FC9-1876-B372-7FE1DFC4BB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7857E447-D350-57D2-F43C-10A3FDF964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E74265-5322-448C-9A5F-7C94F2BCA593}" type="datetimeFigureOut">
              <a:rPr lang="pl-PL" smtClean="0"/>
              <a:t>20.06.2024</a:t>
            </a:fld>
            <a:endParaRPr lang="pl-PL"/>
          </a:p>
        </p:txBody>
      </p:sp>
      <p:sp>
        <p:nvSpPr>
          <p:cNvPr id="5" name="Symbol zastępczy stopki 4">
            <a:extLst>
              <a:ext uri="{FF2B5EF4-FFF2-40B4-BE49-F238E27FC236}">
                <a16:creationId xmlns:a16="http://schemas.microsoft.com/office/drawing/2014/main" id="{E612C4D1-4F53-E902-7920-AEC343225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70251C33-779B-AC13-2695-D2B48CD171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7CCF82-2D5E-4EB8-A655-58AA3A4EC350}" type="slidenum">
              <a:rPr lang="pl-PL" smtClean="0"/>
              <a:t>‹#›</a:t>
            </a:fld>
            <a:endParaRPr lang="pl-PL"/>
          </a:p>
        </p:txBody>
      </p:sp>
    </p:spTree>
    <p:extLst>
      <p:ext uri="{BB962C8B-B14F-4D97-AF65-F5344CB8AC3E}">
        <p14:creationId xmlns:p14="http://schemas.microsoft.com/office/powerpoint/2010/main" val="2907945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19330" y="2259760"/>
            <a:ext cx="10738719" cy="2689365"/>
          </a:xfrm>
        </p:spPr>
        <p:txBody>
          <a:bodyPr>
            <a:normAutofit/>
          </a:bodyPr>
          <a:lstStyle/>
          <a:p>
            <a:r>
              <a:rPr lang="pl-PL" sz="5333" dirty="0"/>
              <a:t>Geneza i rezultaty Programu </a:t>
            </a:r>
            <a:br>
              <a:rPr lang="pl-PL" sz="5333" dirty="0"/>
            </a:br>
            <a:r>
              <a:rPr lang="pl-PL" sz="5333" b="1" i="1" dirty="0"/>
              <a:t>Bloki 200+ </a:t>
            </a:r>
            <a:endParaRPr lang="pl-PL" sz="1467" b="1" i="1" dirty="0"/>
          </a:p>
        </p:txBody>
      </p:sp>
      <p:sp>
        <p:nvSpPr>
          <p:cNvPr id="6" name="pole tekstowe 5">
            <a:extLst>
              <a:ext uri="{FF2B5EF4-FFF2-40B4-BE49-F238E27FC236}">
                <a16:creationId xmlns:a16="http://schemas.microsoft.com/office/drawing/2014/main" id="{04F6256D-420C-A9E5-0FB4-251D7A44CA65}"/>
              </a:ext>
            </a:extLst>
          </p:cNvPr>
          <p:cNvSpPr txBox="1"/>
          <p:nvPr/>
        </p:nvSpPr>
        <p:spPr>
          <a:xfrm>
            <a:off x="1330914" y="5705185"/>
            <a:ext cx="10115550" cy="830997"/>
          </a:xfrm>
          <a:prstGeom prst="rect">
            <a:avLst/>
          </a:prstGeom>
          <a:noFill/>
        </p:spPr>
        <p:txBody>
          <a:bodyPr wrap="square" rtlCol="0">
            <a:spAutoFit/>
          </a:bodyPr>
          <a:lstStyle/>
          <a:p>
            <a:pPr algn="ctr"/>
            <a:r>
              <a:rPr lang="pl-PL" sz="2400" i="1" dirty="0">
                <a:solidFill>
                  <a:srgbClr val="00B0F0"/>
                </a:solidFill>
              </a:rPr>
              <a:t>Seminarium Komitetu Problemów Energetyki PAN</a:t>
            </a:r>
          </a:p>
          <a:p>
            <a:pPr algn="ctr"/>
            <a:r>
              <a:rPr lang="pl-PL" sz="2400" dirty="0">
                <a:solidFill>
                  <a:srgbClr val="00B0F0"/>
                </a:solidFill>
              </a:rPr>
              <a:t>20.06.2024 Warszawa  </a:t>
            </a:r>
            <a:endParaRPr lang="en-GB" sz="2400" dirty="0">
              <a:solidFill>
                <a:srgbClr val="00B0F0"/>
              </a:solidFill>
            </a:endParaRPr>
          </a:p>
        </p:txBody>
      </p:sp>
    </p:spTree>
    <p:extLst>
      <p:ext uri="{BB962C8B-B14F-4D97-AF65-F5344CB8AC3E}">
        <p14:creationId xmlns:p14="http://schemas.microsoft.com/office/powerpoint/2010/main" val="2684654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13F31D43-7435-C57A-8FB2-134D243ADCE7}"/>
              </a:ext>
            </a:extLst>
          </p:cNvPr>
          <p:cNvSpPr>
            <a:spLocks noGrp="1"/>
          </p:cNvSpPr>
          <p:nvPr>
            <p:ph sz="quarter" idx="14"/>
          </p:nvPr>
        </p:nvSpPr>
        <p:spPr>
          <a:xfrm>
            <a:off x="912000" y="259976"/>
            <a:ext cx="5772264" cy="581853"/>
          </a:xfrm>
        </p:spPr>
        <p:txBody>
          <a:bodyPr>
            <a:noAutofit/>
          </a:bodyPr>
          <a:lstStyle/>
          <a:p>
            <a:r>
              <a:rPr lang="pl-PL" sz="2800" dirty="0"/>
              <a:t>Seminaria (2) TGPE z udziałem </a:t>
            </a:r>
            <a:r>
              <a:rPr lang="pl-PL" sz="2800" dirty="0" err="1"/>
              <a:t>NCBiR</a:t>
            </a:r>
            <a:r>
              <a:rPr lang="pl-PL" sz="2800" dirty="0"/>
              <a:t> nt. Programu 200+ </a:t>
            </a:r>
          </a:p>
        </p:txBody>
      </p:sp>
      <p:sp>
        <p:nvSpPr>
          <p:cNvPr id="3" name="Symbol zastępczy numeru slajdu 2">
            <a:extLst>
              <a:ext uri="{FF2B5EF4-FFF2-40B4-BE49-F238E27FC236}">
                <a16:creationId xmlns:a16="http://schemas.microsoft.com/office/drawing/2014/main" id="{DB629BF1-1928-55BC-8A90-115199D6D92F}"/>
              </a:ext>
            </a:extLst>
          </p:cNvPr>
          <p:cNvSpPr>
            <a:spLocks noGrp="1"/>
          </p:cNvSpPr>
          <p:nvPr>
            <p:ph type="sldNum" sz="quarter" idx="4"/>
          </p:nvPr>
        </p:nvSpPr>
        <p:spPr/>
        <p:txBody>
          <a:bodyPr/>
          <a:lstStyle/>
          <a:p>
            <a:fld id="{10828919-26D8-49F9-BED6-290AEDFCD9CD}" type="slidenum">
              <a:rPr lang="pl-PL" smtClean="0"/>
              <a:pPr/>
              <a:t>10</a:t>
            </a:fld>
            <a:endParaRPr lang="pl-PL" dirty="0"/>
          </a:p>
        </p:txBody>
      </p:sp>
      <p:sp>
        <p:nvSpPr>
          <p:cNvPr id="4" name="Symbol zastępczy zawartości 3">
            <a:extLst>
              <a:ext uri="{FF2B5EF4-FFF2-40B4-BE49-F238E27FC236}">
                <a16:creationId xmlns:a16="http://schemas.microsoft.com/office/drawing/2014/main" id="{772E6D6A-45D9-9FC9-1071-D9AE95C4866A}"/>
              </a:ext>
            </a:extLst>
          </p:cNvPr>
          <p:cNvSpPr>
            <a:spLocks noGrp="1"/>
          </p:cNvSpPr>
          <p:nvPr>
            <p:ph sz="quarter" idx="13"/>
          </p:nvPr>
        </p:nvSpPr>
        <p:spPr>
          <a:xfrm>
            <a:off x="1057835" y="1553028"/>
            <a:ext cx="10800000" cy="5044995"/>
          </a:xfrm>
        </p:spPr>
        <p:txBody>
          <a:bodyPr/>
          <a:lstStyle/>
          <a:p>
            <a:r>
              <a:rPr lang="pl-PL" dirty="0"/>
              <a:t>SEMINARIUM </a:t>
            </a:r>
            <a:r>
              <a:rPr lang="pl-PL" b="1" dirty="0"/>
              <a:t>II </a:t>
            </a:r>
            <a:r>
              <a:rPr lang="pl-PL" dirty="0"/>
              <a:t>w dn. 2017.08.22 </a:t>
            </a:r>
          </a:p>
          <a:p>
            <a:r>
              <a:rPr lang="pl-PL" dirty="0"/>
              <a:t>- </a:t>
            </a:r>
            <a:r>
              <a:rPr lang="pl-PL" dirty="0" err="1"/>
              <a:t>NCBiR</a:t>
            </a:r>
            <a:r>
              <a:rPr lang="pl-PL" dirty="0"/>
              <a:t> K. Sadowski prezentacja Programu 200+</a:t>
            </a:r>
          </a:p>
          <a:p>
            <a:pPr marL="457200" indent="-457200" algn="just">
              <a:buFont typeface="+mj-lt"/>
              <a:buAutoNum type="arabicPeriod"/>
            </a:pPr>
            <a:r>
              <a:rPr lang="pl-PL" dirty="0"/>
              <a:t>Ideą programu jest wykorzystanie istniejących węglowych bloków klasy 200 MW (44 jednostki) o łącznej mocy ok. 10 GW zamiast budowy nowych o znacznie wyższych nakładach inwestycyjnych, Program Bloki 200+ służy opracowaniu nowatorskiej technologii umożliwiającej dokonanie istotnej zmiany pracy bloków parowych podkrytycznych klasy 200 MW opalanych węglem kamiennym lub węglem brunatnym dostosowując je do potrzeb regulacyjnych KSE inwestycyjnych</a:t>
            </a:r>
          </a:p>
          <a:p>
            <a:pPr marL="457200" indent="-457200" algn="just">
              <a:buFont typeface="+mj-lt"/>
              <a:buAutoNum type="arabicPeriod"/>
            </a:pPr>
            <a:r>
              <a:rPr lang="pl-PL" dirty="0"/>
              <a:t>Zakłada się, że wypracowane w ramach Programu Bloki 200+ rozwiązania zostaną sprawdzone na blokach referencyjnych w ramach tego postepowania, a następnie będą szeroko zastosowane również w innych blokach parowych w trybie zamówień rynkowych</a:t>
            </a:r>
          </a:p>
          <a:p>
            <a:endParaRPr lang="pl-PL" dirty="0"/>
          </a:p>
        </p:txBody>
      </p:sp>
    </p:spTree>
    <p:extLst>
      <p:ext uri="{BB962C8B-B14F-4D97-AF65-F5344CB8AC3E}">
        <p14:creationId xmlns:p14="http://schemas.microsoft.com/office/powerpoint/2010/main" val="41567716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549C838F-E0D2-F985-EAC2-3F56284A08D9}"/>
              </a:ext>
            </a:extLst>
          </p:cNvPr>
          <p:cNvSpPr>
            <a:spLocks noGrp="1"/>
          </p:cNvSpPr>
          <p:nvPr>
            <p:ph sz="quarter" idx="14"/>
          </p:nvPr>
        </p:nvSpPr>
        <p:spPr>
          <a:xfrm>
            <a:off x="912000" y="249600"/>
            <a:ext cx="5973432" cy="624000"/>
          </a:xfrm>
        </p:spPr>
        <p:txBody>
          <a:bodyPr>
            <a:noAutofit/>
          </a:bodyPr>
          <a:lstStyle/>
          <a:p>
            <a:r>
              <a:rPr lang="pl-PL" sz="2800" dirty="0"/>
              <a:t>Seminaria (3) TGPE z udziałem </a:t>
            </a:r>
            <a:r>
              <a:rPr lang="pl-PL" sz="2800" dirty="0" err="1"/>
              <a:t>NCBiR</a:t>
            </a:r>
            <a:r>
              <a:rPr lang="pl-PL" sz="2800" dirty="0"/>
              <a:t> nt. Programu 200+</a:t>
            </a:r>
          </a:p>
        </p:txBody>
      </p:sp>
      <p:sp>
        <p:nvSpPr>
          <p:cNvPr id="3" name="Symbol zastępczy numeru slajdu 2">
            <a:extLst>
              <a:ext uri="{FF2B5EF4-FFF2-40B4-BE49-F238E27FC236}">
                <a16:creationId xmlns:a16="http://schemas.microsoft.com/office/drawing/2014/main" id="{FBAB908F-DB82-9E95-2DF6-10B8CC18442D}"/>
              </a:ext>
            </a:extLst>
          </p:cNvPr>
          <p:cNvSpPr>
            <a:spLocks noGrp="1"/>
          </p:cNvSpPr>
          <p:nvPr>
            <p:ph type="sldNum" sz="quarter" idx="4"/>
          </p:nvPr>
        </p:nvSpPr>
        <p:spPr/>
        <p:txBody>
          <a:bodyPr/>
          <a:lstStyle/>
          <a:p>
            <a:fld id="{10828919-26D8-49F9-BED6-290AEDFCD9CD}" type="slidenum">
              <a:rPr lang="pl-PL" smtClean="0"/>
              <a:pPr/>
              <a:t>11</a:t>
            </a:fld>
            <a:endParaRPr lang="pl-PL" dirty="0"/>
          </a:p>
        </p:txBody>
      </p:sp>
      <p:sp>
        <p:nvSpPr>
          <p:cNvPr id="4" name="Symbol zastępczy zawartości 3">
            <a:extLst>
              <a:ext uri="{FF2B5EF4-FFF2-40B4-BE49-F238E27FC236}">
                <a16:creationId xmlns:a16="http://schemas.microsoft.com/office/drawing/2014/main" id="{A026F9FA-B01C-D32F-1BEA-8A2CC0C1A289}"/>
              </a:ext>
            </a:extLst>
          </p:cNvPr>
          <p:cNvSpPr>
            <a:spLocks noGrp="1"/>
          </p:cNvSpPr>
          <p:nvPr>
            <p:ph sz="quarter" idx="13"/>
          </p:nvPr>
        </p:nvSpPr>
        <p:spPr/>
        <p:txBody>
          <a:bodyPr>
            <a:normAutofit lnSpcReduction="10000"/>
          </a:bodyPr>
          <a:lstStyle/>
          <a:p>
            <a:r>
              <a:rPr lang="pl-PL" dirty="0"/>
              <a:t>SEMINARIUM </a:t>
            </a:r>
            <a:r>
              <a:rPr lang="pl-PL" b="1" dirty="0"/>
              <a:t>III </a:t>
            </a:r>
            <a:r>
              <a:rPr lang="pl-PL" dirty="0"/>
              <a:t>w dn. 2017.10.26 </a:t>
            </a:r>
          </a:p>
          <a:p>
            <a:pPr algn="just"/>
            <a:r>
              <a:rPr lang="pl-PL" b="1" dirty="0"/>
              <a:t>1. Prezentacja TGPE </a:t>
            </a:r>
            <a:r>
              <a:rPr lang="pl-PL" dirty="0"/>
              <a:t>Doradcy Technicznego Programu 200+: potencjał bloków klasy 200, przyszłe warunki pracy   w nowym reżimie, Wymagania techniczne i środowiskowe </a:t>
            </a:r>
          </a:p>
          <a:p>
            <a:pPr algn="just"/>
            <a:r>
              <a:rPr lang="pl-PL" b="1" dirty="0"/>
              <a:t>2. Prezentacja </a:t>
            </a:r>
            <a:r>
              <a:rPr lang="pl-PL" b="1" dirty="0" err="1"/>
              <a:t>NCBiR</a:t>
            </a:r>
            <a:r>
              <a:rPr lang="pl-PL" b="1" dirty="0"/>
              <a:t> - </a:t>
            </a:r>
            <a:r>
              <a:rPr lang="pl-PL" dirty="0"/>
              <a:t>K. Sadowski: Cele programu: rozwiązania techniczne, finansowanie prac B+R w energetyce, warunki dla uczestników zgodnie z ustawo o </a:t>
            </a:r>
            <a:r>
              <a:rPr lang="pl-PL" dirty="0" err="1"/>
              <a:t>NCBiR</a:t>
            </a:r>
            <a:r>
              <a:rPr lang="pl-PL" dirty="0"/>
              <a:t>,, Realizacja w III Fazach, </a:t>
            </a:r>
          </a:p>
          <a:p>
            <a:pPr algn="just"/>
            <a:r>
              <a:rPr lang="pl-PL" b="1" dirty="0"/>
              <a:t>2.1 I Faza-Koncepcja: </a:t>
            </a:r>
            <a:r>
              <a:rPr lang="pl-PL" dirty="0"/>
              <a:t>głównym celem jest zmiana charakterystyki pracy Bloków w celu dostosowania ich osiągalnych parametrów ruchowych do zwiększonych wymagań systemu elektroenergetycznego i są one zadaniami obowiązkowymi. Kryteria fakultatywne określa Regulamin (m.in. wzrost sprawności w obszarze do 60% mocy nominalnej Bloku; spełnienie dla emisji BAT dla wybranych emisji do powietrza lub w ściekach)</a:t>
            </a:r>
          </a:p>
          <a:p>
            <a:pPr algn="just"/>
            <a:r>
              <a:rPr lang="pl-PL" b="1" dirty="0"/>
              <a:t>2.2 II Faza-Badania kluczowe:</a:t>
            </a:r>
            <a:r>
              <a:rPr lang="pl-PL" dirty="0"/>
              <a:t> Raport z badań wraz z wynikami, opis zmian w bloku w celu uzyskania rozwiązania prototypowego, harmonogram rzeczowo-finansowy,</a:t>
            </a:r>
          </a:p>
          <a:p>
            <a:pPr algn="just"/>
            <a:r>
              <a:rPr lang="pl-PL" b="1" dirty="0"/>
              <a:t>2.3 III Faza- Badania w skali rzeczywistej bloku klasy 200:</a:t>
            </a:r>
            <a:r>
              <a:rPr lang="pl-PL" dirty="0"/>
              <a:t> wykonanie pomiarów przed rozpoczęciem prac i po zakończeniu, wykonanie i złożenie dokumentacji Metody, </a:t>
            </a:r>
          </a:p>
          <a:p>
            <a:pPr algn="just"/>
            <a:r>
              <a:rPr lang="pl-PL" b="1" dirty="0"/>
              <a:t>2.4 Zakończenie Programu </a:t>
            </a:r>
            <a:r>
              <a:rPr lang="pl-PL" dirty="0"/>
              <a:t>30.12.2020, płatność (zaliczkowo) wg zweryfikowanego harmonogramu rzeczowo-finansowego </a:t>
            </a:r>
          </a:p>
          <a:p>
            <a:endParaRPr lang="pl-PL" dirty="0"/>
          </a:p>
        </p:txBody>
      </p:sp>
    </p:spTree>
    <p:extLst>
      <p:ext uri="{BB962C8B-B14F-4D97-AF65-F5344CB8AC3E}">
        <p14:creationId xmlns:p14="http://schemas.microsoft.com/office/powerpoint/2010/main" val="13417630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7180DF07-32EB-B6EA-AC7F-DBCD1438842A}"/>
              </a:ext>
            </a:extLst>
          </p:cNvPr>
          <p:cNvSpPr>
            <a:spLocks noGrp="1"/>
          </p:cNvSpPr>
          <p:nvPr>
            <p:ph sz="quarter" idx="14"/>
          </p:nvPr>
        </p:nvSpPr>
        <p:spPr>
          <a:xfrm>
            <a:off x="912000" y="249600"/>
            <a:ext cx="7390752" cy="624000"/>
          </a:xfrm>
        </p:spPr>
        <p:txBody>
          <a:bodyPr>
            <a:noAutofit/>
          </a:bodyPr>
          <a:lstStyle/>
          <a:p>
            <a:r>
              <a:rPr lang="pl-PL" sz="2800" dirty="0"/>
              <a:t>Grupa I - Wymagania minimalne (obligatoryjne)</a:t>
            </a:r>
          </a:p>
        </p:txBody>
      </p:sp>
      <p:sp>
        <p:nvSpPr>
          <p:cNvPr id="3" name="Symbol zastępczy numeru slajdu 2">
            <a:extLst>
              <a:ext uri="{FF2B5EF4-FFF2-40B4-BE49-F238E27FC236}">
                <a16:creationId xmlns:a16="http://schemas.microsoft.com/office/drawing/2014/main" id="{0D388A67-B0C9-5CE6-2E56-C710B32BF9E8}"/>
              </a:ext>
            </a:extLst>
          </p:cNvPr>
          <p:cNvSpPr>
            <a:spLocks noGrp="1"/>
          </p:cNvSpPr>
          <p:nvPr>
            <p:ph type="sldNum" sz="quarter" idx="4"/>
          </p:nvPr>
        </p:nvSpPr>
        <p:spPr/>
        <p:txBody>
          <a:bodyPr/>
          <a:lstStyle/>
          <a:p>
            <a:fld id="{10828919-26D8-49F9-BED6-290AEDFCD9CD}" type="slidenum">
              <a:rPr lang="pl-PL" smtClean="0"/>
              <a:pPr/>
              <a:t>12</a:t>
            </a:fld>
            <a:endParaRPr lang="pl-PL" dirty="0"/>
          </a:p>
        </p:txBody>
      </p:sp>
      <p:pic>
        <p:nvPicPr>
          <p:cNvPr id="8" name="Symbol zastępczy zawartości 7">
            <a:extLst>
              <a:ext uri="{FF2B5EF4-FFF2-40B4-BE49-F238E27FC236}">
                <a16:creationId xmlns:a16="http://schemas.microsoft.com/office/drawing/2014/main" id="{E4968085-7CA8-2378-F9FA-1B0C5E96B97D}"/>
              </a:ext>
            </a:extLst>
          </p:cNvPr>
          <p:cNvPicPr>
            <a:picLocks noGrp="1" noChangeAspect="1"/>
          </p:cNvPicPr>
          <p:nvPr>
            <p:ph sz="quarter" idx="13"/>
          </p:nvPr>
        </p:nvPicPr>
        <p:blipFill>
          <a:blip r:embed="rId2"/>
          <a:stretch>
            <a:fillRect/>
          </a:stretch>
        </p:blipFill>
        <p:spPr>
          <a:xfrm>
            <a:off x="1057275" y="2126478"/>
            <a:ext cx="10801350" cy="3530556"/>
          </a:xfrm>
        </p:spPr>
      </p:pic>
    </p:spTree>
    <p:extLst>
      <p:ext uri="{BB962C8B-B14F-4D97-AF65-F5344CB8AC3E}">
        <p14:creationId xmlns:p14="http://schemas.microsoft.com/office/powerpoint/2010/main" val="6900255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D5C341EA-795B-883F-4027-BCDB39672BDE}"/>
              </a:ext>
            </a:extLst>
          </p:cNvPr>
          <p:cNvSpPr>
            <a:spLocks noGrp="1"/>
          </p:cNvSpPr>
          <p:nvPr>
            <p:ph sz="quarter" idx="14"/>
          </p:nvPr>
        </p:nvSpPr>
        <p:spPr/>
        <p:txBody>
          <a:bodyPr/>
          <a:lstStyle/>
          <a:p>
            <a:r>
              <a:rPr lang="pl-PL" dirty="0"/>
              <a:t>Grupa II i III - Wymagania fakultatywne</a:t>
            </a:r>
          </a:p>
        </p:txBody>
      </p:sp>
      <p:sp>
        <p:nvSpPr>
          <p:cNvPr id="3" name="Symbol zastępczy numeru slajdu 2">
            <a:extLst>
              <a:ext uri="{FF2B5EF4-FFF2-40B4-BE49-F238E27FC236}">
                <a16:creationId xmlns:a16="http://schemas.microsoft.com/office/drawing/2014/main" id="{1696503F-CE02-D549-D992-A7525E3971DE}"/>
              </a:ext>
            </a:extLst>
          </p:cNvPr>
          <p:cNvSpPr>
            <a:spLocks noGrp="1"/>
          </p:cNvSpPr>
          <p:nvPr>
            <p:ph type="sldNum" sz="quarter" idx="4"/>
          </p:nvPr>
        </p:nvSpPr>
        <p:spPr/>
        <p:txBody>
          <a:bodyPr/>
          <a:lstStyle/>
          <a:p>
            <a:fld id="{10828919-26D8-49F9-BED6-290AEDFCD9CD}" type="slidenum">
              <a:rPr lang="pl-PL" smtClean="0"/>
              <a:pPr/>
              <a:t>13</a:t>
            </a:fld>
            <a:endParaRPr lang="pl-PL" dirty="0"/>
          </a:p>
        </p:txBody>
      </p:sp>
      <p:pic>
        <p:nvPicPr>
          <p:cNvPr id="6" name="Symbol zastępczy zawartości 5">
            <a:extLst>
              <a:ext uri="{FF2B5EF4-FFF2-40B4-BE49-F238E27FC236}">
                <a16:creationId xmlns:a16="http://schemas.microsoft.com/office/drawing/2014/main" id="{C4B35646-1B99-245F-8711-CCB8F8014512}"/>
              </a:ext>
            </a:extLst>
          </p:cNvPr>
          <p:cNvPicPr>
            <a:picLocks noGrp="1" noChangeAspect="1"/>
          </p:cNvPicPr>
          <p:nvPr>
            <p:ph sz="quarter" idx="13"/>
          </p:nvPr>
        </p:nvPicPr>
        <p:blipFill>
          <a:blip r:embed="rId2"/>
          <a:stretch>
            <a:fillRect/>
          </a:stretch>
        </p:blipFill>
        <p:spPr>
          <a:xfrm>
            <a:off x="1057275" y="1990469"/>
            <a:ext cx="10801350" cy="3802574"/>
          </a:xfrm>
        </p:spPr>
      </p:pic>
    </p:spTree>
    <p:extLst>
      <p:ext uri="{BB962C8B-B14F-4D97-AF65-F5344CB8AC3E}">
        <p14:creationId xmlns:p14="http://schemas.microsoft.com/office/powerpoint/2010/main" val="40606456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numeru slajdu 2">
            <a:extLst>
              <a:ext uri="{FF2B5EF4-FFF2-40B4-BE49-F238E27FC236}">
                <a16:creationId xmlns:a16="http://schemas.microsoft.com/office/drawing/2014/main" id="{EAAAEF6F-DAC7-8B03-68F9-1AD74358C094}"/>
              </a:ext>
            </a:extLst>
          </p:cNvPr>
          <p:cNvSpPr>
            <a:spLocks noGrp="1"/>
          </p:cNvSpPr>
          <p:nvPr>
            <p:ph type="sldNum" sz="quarter" idx="4"/>
          </p:nvPr>
        </p:nvSpPr>
        <p:spPr/>
        <p:txBody>
          <a:bodyPr/>
          <a:lstStyle/>
          <a:p>
            <a:fld id="{10828919-26D8-49F9-BED6-290AEDFCD9CD}" type="slidenum">
              <a:rPr lang="pl-PL" smtClean="0"/>
              <a:pPr/>
              <a:t>14</a:t>
            </a:fld>
            <a:endParaRPr lang="pl-PL" dirty="0"/>
          </a:p>
        </p:txBody>
      </p:sp>
      <p:pic>
        <p:nvPicPr>
          <p:cNvPr id="6" name="Symbol zastępczy zawartości 5">
            <a:extLst>
              <a:ext uri="{FF2B5EF4-FFF2-40B4-BE49-F238E27FC236}">
                <a16:creationId xmlns:a16="http://schemas.microsoft.com/office/drawing/2014/main" id="{3086C2C8-0E53-FF57-BC49-51C16C959C3B}"/>
              </a:ext>
            </a:extLst>
          </p:cNvPr>
          <p:cNvPicPr>
            <a:picLocks noGrp="1" noChangeAspect="1"/>
          </p:cNvPicPr>
          <p:nvPr>
            <p:ph sz="quarter" idx="13"/>
          </p:nvPr>
        </p:nvPicPr>
        <p:blipFill>
          <a:blip r:embed="rId2"/>
          <a:stretch>
            <a:fillRect/>
          </a:stretch>
        </p:blipFill>
        <p:spPr>
          <a:xfrm>
            <a:off x="1057275" y="1207760"/>
            <a:ext cx="10801350" cy="5367992"/>
          </a:xfrm>
        </p:spPr>
      </p:pic>
      <p:sp>
        <p:nvSpPr>
          <p:cNvPr id="5" name="Symbol zastępczy zawartości 1">
            <a:extLst>
              <a:ext uri="{FF2B5EF4-FFF2-40B4-BE49-F238E27FC236}">
                <a16:creationId xmlns:a16="http://schemas.microsoft.com/office/drawing/2014/main" id="{05D45046-5D48-74F2-7ECB-F7B52BD7CAA8}"/>
              </a:ext>
            </a:extLst>
          </p:cNvPr>
          <p:cNvSpPr>
            <a:spLocks noGrp="1"/>
          </p:cNvSpPr>
          <p:nvPr>
            <p:ph sz="quarter" idx="14"/>
          </p:nvPr>
        </p:nvSpPr>
        <p:spPr>
          <a:xfrm>
            <a:off x="911225" y="0"/>
            <a:ext cx="6961188" cy="899885"/>
          </a:xfrm>
        </p:spPr>
        <p:txBody>
          <a:bodyPr>
            <a:normAutofit/>
          </a:bodyPr>
          <a:lstStyle/>
          <a:p>
            <a:r>
              <a:rPr lang="pl-PL" dirty="0"/>
              <a:t>Harmonogram Programu 200+</a:t>
            </a:r>
          </a:p>
        </p:txBody>
      </p:sp>
    </p:spTree>
    <p:extLst>
      <p:ext uri="{BB962C8B-B14F-4D97-AF65-F5344CB8AC3E}">
        <p14:creationId xmlns:p14="http://schemas.microsoft.com/office/powerpoint/2010/main" val="1736481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C42425F1-0B2B-811D-EC37-4852EB17C16E}"/>
              </a:ext>
            </a:extLst>
          </p:cNvPr>
          <p:cNvSpPr>
            <a:spLocks noGrp="1"/>
          </p:cNvSpPr>
          <p:nvPr>
            <p:ph sz="quarter" idx="14"/>
          </p:nvPr>
        </p:nvSpPr>
        <p:spPr>
          <a:xfrm>
            <a:off x="912000" y="249600"/>
            <a:ext cx="7427328" cy="624000"/>
          </a:xfrm>
        </p:spPr>
        <p:txBody>
          <a:bodyPr>
            <a:normAutofit/>
          </a:bodyPr>
          <a:lstStyle/>
          <a:p>
            <a:r>
              <a:rPr lang="pl-PL" sz="2800" dirty="0"/>
              <a:t>Wnioski o dopuszczenie do Programu Bloki 200+</a:t>
            </a:r>
          </a:p>
        </p:txBody>
      </p:sp>
      <p:sp>
        <p:nvSpPr>
          <p:cNvPr id="3" name="Symbol zastępczy numeru slajdu 2">
            <a:extLst>
              <a:ext uri="{FF2B5EF4-FFF2-40B4-BE49-F238E27FC236}">
                <a16:creationId xmlns:a16="http://schemas.microsoft.com/office/drawing/2014/main" id="{4190A61C-C632-27C6-C9A2-CA877A0051C2}"/>
              </a:ext>
            </a:extLst>
          </p:cNvPr>
          <p:cNvSpPr>
            <a:spLocks noGrp="1"/>
          </p:cNvSpPr>
          <p:nvPr>
            <p:ph type="sldNum" sz="quarter" idx="4"/>
          </p:nvPr>
        </p:nvSpPr>
        <p:spPr/>
        <p:txBody>
          <a:bodyPr/>
          <a:lstStyle/>
          <a:p>
            <a:fld id="{10828919-26D8-49F9-BED6-290AEDFCD9CD}" type="slidenum">
              <a:rPr lang="pl-PL" smtClean="0"/>
              <a:pPr/>
              <a:t>15</a:t>
            </a:fld>
            <a:endParaRPr lang="pl-PL" dirty="0"/>
          </a:p>
        </p:txBody>
      </p:sp>
      <p:sp>
        <p:nvSpPr>
          <p:cNvPr id="4" name="Symbol zastępczy zawartości 3">
            <a:extLst>
              <a:ext uri="{FF2B5EF4-FFF2-40B4-BE49-F238E27FC236}">
                <a16:creationId xmlns:a16="http://schemas.microsoft.com/office/drawing/2014/main" id="{A9ED609F-28EC-3C76-F437-703D1407A79B}"/>
              </a:ext>
            </a:extLst>
          </p:cNvPr>
          <p:cNvSpPr>
            <a:spLocks noGrp="1"/>
          </p:cNvSpPr>
          <p:nvPr>
            <p:ph sz="quarter" idx="13"/>
          </p:nvPr>
        </p:nvSpPr>
        <p:spPr>
          <a:xfrm>
            <a:off x="1057835" y="1567542"/>
            <a:ext cx="10800000" cy="5030481"/>
          </a:xfrm>
        </p:spPr>
        <p:txBody>
          <a:bodyPr/>
          <a:lstStyle/>
          <a:p>
            <a:pPr marL="457200" indent="-457200" algn="just">
              <a:buFont typeface="+mj-lt"/>
              <a:buAutoNum type="arabicPeriod"/>
            </a:pPr>
            <a:r>
              <a:rPr lang="pl-PL" dirty="0"/>
              <a:t>Politechnika Warszawska; </a:t>
            </a:r>
            <a:r>
              <a:rPr lang="pl-PL" dirty="0" err="1"/>
              <a:t>Transition</a:t>
            </a:r>
            <a:r>
              <a:rPr lang="pl-PL" dirty="0"/>
              <a:t> Technologies SA; </a:t>
            </a:r>
            <a:r>
              <a:rPr lang="pl-PL" dirty="0" err="1"/>
              <a:t>Energoprojekt</a:t>
            </a:r>
            <a:r>
              <a:rPr lang="pl-PL" dirty="0"/>
              <a:t> Warszawa SA; Polimex-Mostostal SA;  ocena 43,32 p. </a:t>
            </a:r>
          </a:p>
          <a:p>
            <a:pPr marL="457200" indent="-457200" algn="just">
              <a:buFont typeface="+mj-lt"/>
              <a:buAutoNum type="arabicPeriod"/>
            </a:pPr>
            <a:r>
              <a:rPr lang="pl-PL" dirty="0"/>
              <a:t>Politechnika Warszawska; </a:t>
            </a:r>
            <a:r>
              <a:rPr lang="pl-PL" dirty="0" err="1"/>
              <a:t>EthosEnergy</a:t>
            </a:r>
            <a:r>
              <a:rPr lang="pl-PL" dirty="0"/>
              <a:t> sp. z o.o.; INTEC sp. z o.o.; Fabryka Kotłów SEFAKO SA.; Centralne Biuro Konstrukcji Kotłów SA. ocena 40,05 p. </a:t>
            </a:r>
          </a:p>
          <a:p>
            <a:pPr marL="457200" indent="-457200" algn="just">
              <a:buFont typeface="+mj-lt"/>
              <a:buAutoNum type="arabicPeriod"/>
            </a:pPr>
            <a:r>
              <a:rPr lang="pl-PL" dirty="0"/>
              <a:t>Politechnika Krakowska; Politechnika Wrocławska; ZRE Katowice SA. ocena 38,60 p. </a:t>
            </a:r>
          </a:p>
          <a:p>
            <a:pPr marL="457200" indent="-457200" algn="just">
              <a:buFont typeface="+mj-lt"/>
              <a:buAutoNum type="arabicPeriod"/>
            </a:pPr>
            <a:r>
              <a:rPr lang="pl-PL" dirty="0"/>
              <a:t>Przedsiębiorstwo Usług N-Tech. „Pro Novum” Sp. z o.o. ocena38,05 p. </a:t>
            </a:r>
          </a:p>
          <a:p>
            <a:pPr marL="457200" indent="-457200" algn="just">
              <a:buFont typeface="+mj-lt"/>
              <a:buAutoNum type="arabicPeriod"/>
            </a:pPr>
            <a:r>
              <a:rPr lang="pl-PL" dirty="0"/>
              <a:t>Fabryka Kotłów RAFAKO SA ocena 36,66 p. </a:t>
            </a:r>
          </a:p>
          <a:p>
            <a:pPr marL="457200" indent="-457200" algn="just">
              <a:buFont typeface="+mj-lt"/>
              <a:buAutoNum type="arabicPeriod"/>
            </a:pPr>
            <a:r>
              <a:rPr lang="pl-PL" dirty="0"/>
              <a:t>Instytut Maszyn Przepływowych PAN 34,67 p (rezygnacja przed podpisaniem umowy )</a:t>
            </a:r>
          </a:p>
          <a:p>
            <a:endParaRPr lang="pl-PL" dirty="0"/>
          </a:p>
        </p:txBody>
      </p:sp>
    </p:spTree>
    <p:extLst>
      <p:ext uri="{BB962C8B-B14F-4D97-AF65-F5344CB8AC3E}">
        <p14:creationId xmlns:p14="http://schemas.microsoft.com/office/powerpoint/2010/main" val="8412839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23A5C116-788B-488F-0B96-504E1C88CA5C}"/>
              </a:ext>
            </a:extLst>
          </p:cNvPr>
          <p:cNvSpPr>
            <a:spLocks noGrp="1"/>
          </p:cNvSpPr>
          <p:nvPr>
            <p:ph sz="quarter" idx="14"/>
          </p:nvPr>
        </p:nvSpPr>
        <p:spPr>
          <a:xfrm>
            <a:off x="912000" y="249600"/>
            <a:ext cx="7655928" cy="624000"/>
          </a:xfrm>
        </p:spPr>
        <p:txBody>
          <a:bodyPr>
            <a:noAutofit/>
          </a:bodyPr>
          <a:lstStyle/>
          <a:p>
            <a:r>
              <a:rPr lang="pl-PL" sz="2600" dirty="0"/>
              <a:t>Propozycje rozwiązań do wdrożenia w Programie 200+</a:t>
            </a:r>
          </a:p>
        </p:txBody>
      </p:sp>
      <p:sp>
        <p:nvSpPr>
          <p:cNvPr id="3" name="Symbol zastępczy numeru slajdu 2">
            <a:extLst>
              <a:ext uri="{FF2B5EF4-FFF2-40B4-BE49-F238E27FC236}">
                <a16:creationId xmlns:a16="http://schemas.microsoft.com/office/drawing/2014/main" id="{0E155B64-4334-F15D-781D-FE2BF877F0AB}"/>
              </a:ext>
            </a:extLst>
          </p:cNvPr>
          <p:cNvSpPr>
            <a:spLocks noGrp="1"/>
          </p:cNvSpPr>
          <p:nvPr>
            <p:ph type="sldNum" sz="quarter" idx="4"/>
          </p:nvPr>
        </p:nvSpPr>
        <p:spPr/>
        <p:txBody>
          <a:bodyPr/>
          <a:lstStyle/>
          <a:p>
            <a:fld id="{10828919-26D8-49F9-BED6-290AEDFCD9CD}" type="slidenum">
              <a:rPr lang="pl-PL" smtClean="0"/>
              <a:pPr/>
              <a:t>16</a:t>
            </a:fld>
            <a:endParaRPr lang="pl-PL" dirty="0"/>
          </a:p>
        </p:txBody>
      </p:sp>
      <p:sp>
        <p:nvSpPr>
          <p:cNvPr id="4" name="Symbol zastępczy zawartości 3">
            <a:extLst>
              <a:ext uri="{FF2B5EF4-FFF2-40B4-BE49-F238E27FC236}">
                <a16:creationId xmlns:a16="http://schemas.microsoft.com/office/drawing/2014/main" id="{A6DCAA28-9349-F461-4494-5C4AA6C6F19D}"/>
              </a:ext>
            </a:extLst>
          </p:cNvPr>
          <p:cNvSpPr>
            <a:spLocks noGrp="1"/>
          </p:cNvSpPr>
          <p:nvPr>
            <p:ph sz="quarter" idx="13"/>
          </p:nvPr>
        </p:nvSpPr>
        <p:spPr/>
        <p:txBody>
          <a:bodyPr/>
          <a:lstStyle/>
          <a:p>
            <a:r>
              <a:rPr lang="pl-PL" b="1" dirty="0"/>
              <a:t>2018.04. Większość Wnioskodawców zaproponowała wdrożenie rozwiązań dotyczących modyfikacji</a:t>
            </a:r>
            <a:r>
              <a:rPr lang="pl-PL" dirty="0"/>
              <a:t>:</a:t>
            </a:r>
          </a:p>
          <a:p>
            <a:pPr marL="457200" indent="-457200">
              <a:buFont typeface="+mj-lt"/>
              <a:buAutoNum type="arabicPeriod"/>
            </a:pPr>
            <a:r>
              <a:rPr lang="pl-PL" dirty="0"/>
              <a:t>BOT (Blok Ograniczeń Termicznych) turbiny i kotła</a:t>
            </a:r>
          </a:p>
          <a:p>
            <a:pPr marL="457200" indent="-457200">
              <a:buFont typeface="+mj-lt"/>
              <a:buAutoNum type="arabicPeriod"/>
            </a:pPr>
            <a:r>
              <a:rPr lang="pl-PL" dirty="0"/>
              <a:t>Identyfikacji krytycznych elementów instalacji blokowych; </a:t>
            </a:r>
          </a:p>
          <a:p>
            <a:pPr marL="457200" indent="-457200">
              <a:buFont typeface="+mj-lt"/>
              <a:buAutoNum type="arabicPeriod"/>
            </a:pPr>
            <a:r>
              <a:rPr lang="pl-PL" dirty="0"/>
              <a:t>Ograniczeń limitujących skrócenie czasu rozruchu;</a:t>
            </a:r>
          </a:p>
          <a:p>
            <a:pPr marL="457200" indent="-457200">
              <a:buFont typeface="+mj-lt"/>
              <a:buAutoNum type="arabicPeriod"/>
            </a:pPr>
            <a:r>
              <a:rPr lang="pl-PL" dirty="0"/>
              <a:t>Optymalizację działań rozruchowych bloku;</a:t>
            </a:r>
          </a:p>
          <a:p>
            <a:pPr marL="457200" indent="-457200">
              <a:buFont typeface="+mj-lt"/>
              <a:buAutoNum type="arabicPeriod"/>
            </a:pPr>
            <a:r>
              <a:rPr lang="pl-PL" dirty="0"/>
              <a:t>Reżimów pracy bloku; </a:t>
            </a:r>
          </a:p>
          <a:p>
            <a:pPr marL="457200" indent="-457200">
              <a:buFont typeface="+mj-lt"/>
              <a:buAutoNum type="arabicPeriod"/>
            </a:pPr>
            <a:r>
              <a:rPr lang="pl-PL" dirty="0"/>
              <a:t>Komory paleniskowej zwłaszcza parownika i palników;</a:t>
            </a:r>
          </a:p>
          <a:p>
            <a:pPr marL="457200" indent="-457200">
              <a:buFont typeface="+mj-lt"/>
              <a:buAutoNum type="arabicPeriod"/>
            </a:pPr>
            <a:r>
              <a:rPr lang="pl-PL" dirty="0"/>
              <a:t>Pracy podgrzewaczy regeneracyjnych; </a:t>
            </a:r>
          </a:p>
          <a:p>
            <a:pPr marL="457200" indent="-457200">
              <a:buFont typeface="+mj-lt"/>
              <a:buAutoNum type="arabicPeriod"/>
            </a:pPr>
            <a:r>
              <a:rPr lang="pl-PL" dirty="0"/>
              <a:t>Układu przygotowania i podawania paliwa; </a:t>
            </a:r>
          </a:p>
          <a:p>
            <a:pPr marL="457200" indent="-457200">
              <a:buFont typeface="+mj-lt"/>
              <a:buAutoNum type="arabicPeriod"/>
            </a:pPr>
            <a:r>
              <a:rPr lang="pl-PL" dirty="0"/>
              <a:t>Dobudowy układów magazynowania ciepła; </a:t>
            </a:r>
          </a:p>
          <a:p>
            <a:pPr marL="457200" indent="-457200">
              <a:buFont typeface="+mj-lt"/>
              <a:buAutoNum type="arabicPeriod"/>
            </a:pPr>
            <a:r>
              <a:rPr lang="pl-PL" dirty="0"/>
              <a:t>Układów technologicznych celem utrzymania temperatur umożliwiających szybki rozruch </a:t>
            </a:r>
          </a:p>
          <a:p>
            <a:pPr marL="457200" indent="-457200">
              <a:buFont typeface="+mj-lt"/>
              <a:buAutoNum type="arabicPeriod"/>
            </a:pPr>
            <a:r>
              <a:rPr lang="pl-PL" dirty="0"/>
              <a:t>Informatycznych systemów diagnostycznych i kontroli eksploatacji</a:t>
            </a:r>
          </a:p>
          <a:p>
            <a:endParaRPr lang="pl-PL" dirty="0"/>
          </a:p>
        </p:txBody>
      </p:sp>
    </p:spTree>
    <p:extLst>
      <p:ext uri="{BB962C8B-B14F-4D97-AF65-F5344CB8AC3E}">
        <p14:creationId xmlns:p14="http://schemas.microsoft.com/office/powerpoint/2010/main" val="1174707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465FC028-E78F-187D-44FD-BCE3F991E3F8}"/>
              </a:ext>
            </a:extLst>
          </p:cNvPr>
          <p:cNvSpPr>
            <a:spLocks noGrp="1"/>
          </p:cNvSpPr>
          <p:nvPr>
            <p:ph sz="quarter" idx="14"/>
          </p:nvPr>
        </p:nvSpPr>
        <p:spPr/>
        <p:txBody>
          <a:bodyPr/>
          <a:lstStyle/>
          <a:p>
            <a:r>
              <a:rPr lang="pl-PL" dirty="0"/>
              <a:t>Udział TGPE w Programie</a:t>
            </a:r>
          </a:p>
        </p:txBody>
      </p:sp>
      <p:sp>
        <p:nvSpPr>
          <p:cNvPr id="3" name="Symbol zastępczy numeru slajdu 2">
            <a:extLst>
              <a:ext uri="{FF2B5EF4-FFF2-40B4-BE49-F238E27FC236}">
                <a16:creationId xmlns:a16="http://schemas.microsoft.com/office/drawing/2014/main" id="{82504D6B-B78C-36AD-ECC0-0A649B70680B}"/>
              </a:ext>
            </a:extLst>
          </p:cNvPr>
          <p:cNvSpPr>
            <a:spLocks noGrp="1"/>
          </p:cNvSpPr>
          <p:nvPr>
            <p:ph type="sldNum" sz="quarter" idx="4"/>
          </p:nvPr>
        </p:nvSpPr>
        <p:spPr/>
        <p:txBody>
          <a:bodyPr/>
          <a:lstStyle/>
          <a:p>
            <a:fld id="{10828919-26D8-49F9-BED6-290AEDFCD9CD}" type="slidenum">
              <a:rPr lang="pl-PL" smtClean="0"/>
              <a:pPr/>
              <a:t>17</a:t>
            </a:fld>
            <a:endParaRPr lang="pl-PL" dirty="0"/>
          </a:p>
        </p:txBody>
      </p:sp>
      <p:sp>
        <p:nvSpPr>
          <p:cNvPr id="4" name="Symbol zastępczy zawartości 3">
            <a:extLst>
              <a:ext uri="{FF2B5EF4-FFF2-40B4-BE49-F238E27FC236}">
                <a16:creationId xmlns:a16="http://schemas.microsoft.com/office/drawing/2014/main" id="{8CE04699-E178-9881-9D40-8CEE8CADACF3}"/>
              </a:ext>
            </a:extLst>
          </p:cNvPr>
          <p:cNvSpPr>
            <a:spLocks noGrp="1"/>
          </p:cNvSpPr>
          <p:nvPr>
            <p:ph sz="quarter" idx="13"/>
          </p:nvPr>
        </p:nvSpPr>
        <p:spPr>
          <a:xfrm>
            <a:off x="1057835" y="1785256"/>
            <a:ext cx="10800000" cy="4624779"/>
          </a:xfrm>
        </p:spPr>
        <p:txBody>
          <a:bodyPr/>
          <a:lstStyle/>
          <a:p>
            <a:pPr algn="just"/>
            <a:r>
              <a:rPr lang="pl-PL" sz="2000" dirty="0"/>
              <a:t>Opiniowanie merytoryczne wniosków dla potrzeb Komisji konkursowej w celu zobiektywizowania oceny – członkowie komisji oceniają indywidualnie. </a:t>
            </a:r>
          </a:p>
          <a:p>
            <a:pPr algn="just"/>
            <a:r>
              <a:rPr lang="pl-PL" sz="2000" dirty="0"/>
              <a:t>Opinia nt. możliwości i warunków uczestnictwa właścicieli bloków w Programie. </a:t>
            </a:r>
          </a:p>
          <a:p>
            <a:pPr algn="just"/>
            <a:r>
              <a:rPr lang="pl-PL" sz="2000" dirty="0"/>
              <a:t>Ocena wpływu Programu (jego efektów) na funkcjonowanie polskiego sektora wytwórczego w kontekście wymogów środowiskowych i Krajowego Systemu Elektroenergetycznego</a:t>
            </a:r>
          </a:p>
          <a:p>
            <a:pPr algn="just"/>
            <a:r>
              <a:rPr lang="pl-PL" sz="2000" dirty="0"/>
              <a:t>Powołanie w TGPE zespołu ekspertów składającego się </a:t>
            </a:r>
            <a:r>
              <a:rPr lang="pl-PL" sz="2000" dirty="0">
                <a:solidFill>
                  <a:srgbClr val="515283"/>
                </a:solidFill>
              </a:rPr>
              <a:t>51</a:t>
            </a:r>
            <a:r>
              <a:rPr lang="pl-PL" sz="2000" dirty="0">
                <a:solidFill>
                  <a:srgbClr val="FF0000"/>
                </a:solidFill>
              </a:rPr>
              <a:t> </a:t>
            </a:r>
            <a:r>
              <a:rPr lang="pl-PL" sz="2000" dirty="0"/>
              <a:t>specjalistów z elektrowni i innych podmiotów współpracujących podzielonych dla poszczególnych obszarów technologicznych</a:t>
            </a:r>
          </a:p>
          <a:p>
            <a:endParaRPr lang="pl-PL" dirty="0"/>
          </a:p>
        </p:txBody>
      </p:sp>
    </p:spTree>
    <p:extLst>
      <p:ext uri="{BB962C8B-B14F-4D97-AF65-F5344CB8AC3E}">
        <p14:creationId xmlns:p14="http://schemas.microsoft.com/office/powerpoint/2010/main" val="170358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152AD6EE-5AC3-9EE7-9B51-D31EDDA047DB}"/>
              </a:ext>
            </a:extLst>
          </p:cNvPr>
          <p:cNvSpPr>
            <a:spLocks noGrp="1"/>
          </p:cNvSpPr>
          <p:nvPr>
            <p:ph sz="quarter" idx="14"/>
          </p:nvPr>
        </p:nvSpPr>
        <p:spPr/>
        <p:txBody>
          <a:bodyPr>
            <a:normAutofit fontScale="92500"/>
          </a:bodyPr>
          <a:lstStyle/>
          <a:p>
            <a:r>
              <a:rPr lang="pl-PL" dirty="0"/>
              <a:t>Wskazania dla właścicieli Bloków 200 MW</a:t>
            </a:r>
          </a:p>
        </p:txBody>
      </p:sp>
      <p:sp>
        <p:nvSpPr>
          <p:cNvPr id="3" name="Symbol zastępczy numeru slajdu 2">
            <a:extLst>
              <a:ext uri="{FF2B5EF4-FFF2-40B4-BE49-F238E27FC236}">
                <a16:creationId xmlns:a16="http://schemas.microsoft.com/office/drawing/2014/main" id="{2CF577F4-1240-339B-CE65-414109CE4737}"/>
              </a:ext>
            </a:extLst>
          </p:cNvPr>
          <p:cNvSpPr>
            <a:spLocks noGrp="1"/>
          </p:cNvSpPr>
          <p:nvPr>
            <p:ph type="sldNum" sz="quarter" idx="4"/>
          </p:nvPr>
        </p:nvSpPr>
        <p:spPr/>
        <p:txBody>
          <a:bodyPr/>
          <a:lstStyle/>
          <a:p>
            <a:fld id="{10828919-26D8-49F9-BED6-290AEDFCD9CD}" type="slidenum">
              <a:rPr lang="pl-PL" smtClean="0"/>
              <a:pPr/>
              <a:t>18</a:t>
            </a:fld>
            <a:endParaRPr lang="pl-PL" dirty="0"/>
          </a:p>
        </p:txBody>
      </p:sp>
      <p:sp>
        <p:nvSpPr>
          <p:cNvPr id="4" name="Symbol zastępczy zawartości 3">
            <a:extLst>
              <a:ext uri="{FF2B5EF4-FFF2-40B4-BE49-F238E27FC236}">
                <a16:creationId xmlns:a16="http://schemas.microsoft.com/office/drawing/2014/main" id="{9227274B-7BB8-DA83-56B9-0A1F9ED413B8}"/>
              </a:ext>
            </a:extLst>
          </p:cNvPr>
          <p:cNvSpPr>
            <a:spLocks noGrp="1"/>
          </p:cNvSpPr>
          <p:nvPr>
            <p:ph sz="quarter" idx="13"/>
          </p:nvPr>
        </p:nvSpPr>
        <p:spPr/>
        <p:txBody>
          <a:bodyPr/>
          <a:lstStyle/>
          <a:p>
            <a:r>
              <a:rPr lang="pl-PL" b="1" dirty="0"/>
              <a:t>2018.04.18 Prezentacja </a:t>
            </a:r>
            <a:r>
              <a:rPr lang="pl-PL" b="1" dirty="0" err="1"/>
              <a:t>NCBiR</a:t>
            </a:r>
            <a:r>
              <a:rPr lang="pl-PL" b="1" dirty="0"/>
              <a:t>- K. Sadowski „Bloki 200+”: Co jest istotne dla właścicieli Bloków 200 MW</a:t>
            </a:r>
          </a:p>
          <a:p>
            <a:pPr marL="457200" indent="-457200" algn="just">
              <a:buFont typeface="+mj-lt"/>
              <a:buAutoNum type="arabicPeriod"/>
            </a:pPr>
            <a:r>
              <a:rPr lang="pl-PL" dirty="0"/>
              <a:t>Prawo własności intelektualnej po realizacji Programu ma Wykonawca, ale NCBR w Programie nabywa te prawa, które zostały wypracowane lub wykorzystane do opracowania -Metody</a:t>
            </a:r>
          </a:p>
          <a:p>
            <a:pPr marL="457200" indent="-457200" algn="just">
              <a:buFont typeface="+mj-lt"/>
              <a:buAutoNum type="arabicPeriod"/>
            </a:pPr>
            <a:r>
              <a:rPr lang="pl-PL" dirty="0"/>
              <a:t>W celu możliwości komercjalizacji Metody w pełnym zakresie i bez ograniczeń prawnych (jeżeli Wykonawca nie będzie jej rozpowszechniał i wdrażał) NCBR będzie miał prawa własności, ale wyłącznie do celów wypracowanych w Programie.</a:t>
            </a:r>
          </a:p>
          <a:p>
            <a:pPr marL="457200" indent="-457200" algn="just">
              <a:buFont typeface="+mj-lt"/>
              <a:buAutoNum type="arabicPeriod"/>
            </a:pPr>
            <a:r>
              <a:rPr lang="pl-PL" dirty="0"/>
              <a:t>Wolą NCBR jest, aby Wykonawca była zainteresowany komercjalizacją </a:t>
            </a:r>
          </a:p>
          <a:p>
            <a:pPr marL="457200" indent="-457200" algn="just">
              <a:buFont typeface="+mj-lt"/>
              <a:buAutoNum type="arabicPeriod"/>
            </a:pPr>
            <a:r>
              <a:rPr lang="pl-PL" dirty="0"/>
              <a:t>Wolą NCBR jest, aby wypracowana Metoda była komercjalizowana bez utrudnień formalnych od strony praw własności, jak i Wykonawcy</a:t>
            </a:r>
          </a:p>
          <a:p>
            <a:pPr marL="457200" indent="-457200" algn="just">
              <a:buFont typeface="+mj-lt"/>
              <a:buAutoNum type="arabicPeriod"/>
            </a:pPr>
            <a:r>
              <a:rPr lang="pl-PL" dirty="0"/>
              <a:t>Umowa, realizacji wiązać będzie NCBR i Wykonawcę a nie Właściciela bloku 200MW</a:t>
            </a:r>
          </a:p>
          <a:p>
            <a:pPr marL="457200" indent="-457200" algn="just">
              <a:buFont typeface="+mj-lt"/>
              <a:buAutoNum type="arabicPeriod"/>
            </a:pPr>
            <a:r>
              <a:rPr lang="pl-PL" dirty="0"/>
              <a:t>Właściciel bloku 200MW będzie miał zrealizowane nowatorskie rozwiązanie ma swoim bloku za środki NCBR</a:t>
            </a:r>
          </a:p>
          <a:p>
            <a:endParaRPr lang="pl-PL" dirty="0"/>
          </a:p>
        </p:txBody>
      </p:sp>
    </p:spTree>
    <p:extLst>
      <p:ext uri="{BB962C8B-B14F-4D97-AF65-F5344CB8AC3E}">
        <p14:creationId xmlns:p14="http://schemas.microsoft.com/office/powerpoint/2010/main" val="99550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34772207-0E21-035E-CC4B-6D635E3FA9E7}"/>
              </a:ext>
            </a:extLst>
          </p:cNvPr>
          <p:cNvSpPr>
            <a:spLocks noGrp="1"/>
          </p:cNvSpPr>
          <p:nvPr>
            <p:ph sz="quarter" idx="14"/>
          </p:nvPr>
        </p:nvSpPr>
        <p:spPr/>
        <p:txBody>
          <a:bodyPr/>
          <a:lstStyle/>
          <a:p>
            <a:r>
              <a:rPr lang="pl-PL" dirty="0"/>
              <a:t>Realizacja Programu 200+</a:t>
            </a:r>
          </a:p>
        </p:txBody>
      </p:sp>
      <p:sp>
        <p:nvSpPr>
          <p:cNvPr id="3" name="Symbol zastępczy numeru slajdu 2">
            <a:extLst>
              <a:ext uri="{FF2B5EF4-FFF2-40B4-BE49-F238E27FC236}">
                <a16:creationId xmlns:a16="http://schemas.microsoft.com/office/drawing/2014/main" id="{35448B9E-98E3-D91D-C82E-4F12FF51B048}"/>
              </a:ext>
            </a:extLst>
          </p:cNvPr>
          <p:cNvSpPr>
            <a:spLocks noGrp="1"/>
          </p:cNvSpPr>
          <p:nvPr>
            <p:ph type="sldNum" sz="quarter" idx="4"/>
          </p:nvPr>
        </p:nvSpPr>
        <p:spPr/>
        <p:txBody>
          <a:bodyPr/>
          <a:lstStyle/>
          <a:p>
            <a:fld id="{10828919-26D8-49F9-BED6-290AEDFCD9CD}" type="slidenum">
              <a:rPr lang="pl-PL" smtClean="0"/>
              <a:pPr/>
              <a:t>19</a:t>
            </a:fld>
            <a:endParaRPr lang="pl-PL" dirty="0"/>
          </a:p>
        </p:txBody>
      </p:sp>
      <p:sp>
        <p:nvSpPr>
          <p:cNvPr id="4" name="Symbol zastępczy zawartości 3">
            <a:extLst>
              <a:ext uri="{FF2B5EF4-FFF2-40B4-BE49-F238E27FC236}">
                <a16:creationId xmlns:a16="http://schemas.microsoft.com/office/drawing/2014/main" id="{767ECE60-B44B-F99F-143B-E607E60D2AE0}"/>
              </a:ext>
            </a:extLst>
          </p:cNvPr>
          <p:cNvSpPr>
            <a:spLocks noGrp="1"/>
          </p:cNvSpPr>
          <p:nvPr>
            <p:ph sz="quarter" idx="13"/>
          </p:nvPr>
        </p:nvSpPr>
        <p:spPr>
          <a:xfrm>
            <a:off x="1057835" y="1451428"/>
            <a:ext cx="10800000" cy="5146595"/>
          </a:xfrm>
        </p:spPr>
        <p:txBody>
          <a:bodyPr/>
          <a:lstStyle/>
          <a:p>
            <a:pPr marL="457200" indent="-457200">
              <a:buFont typeface="+mj-lt"/>
              <a:buAutoNum type="arabicPeriod"/>
            </a:pPr>
            <a:r>
              <a:rPr lang="pl-PL" sz="2000" dirty="0"/>
              <a:t>Weryfikacją składanych wycen planowanych prac zajmowała się firma EMCA S.A. z Warszawy.</a:t>
            </a:r>
          </a:p>
          <a:p>
            <a:pPr marL="457200" indent="-457200">
              <a:buFont typeface="+mj-lt"/>
              <a:buAutoNum type="arabicPeriod"/>
            </a:pPr>
            <a:r>
              <a:rPr lang="pl-PL" sz="2000" dirty="0"/>
              <a:t>Nadzór nad realizacją prac fazy III  oraz nad prawidłowością wykonania dokumentacji sprawowała specjalistyczna firma Termall sp. z o.o. z Bełchatowa. </a:t>
            </a:r>
          </a:p>
          <a:p>
            <a:pPr marL="457200" indent="-457200">
              <a:buFont typeface="+mj-lt"/>
              <a:buAutoNum type="arabicPeriod"/>
            </a:pPr>
            <a:r>
              <a:rPr lang="pl-PL" sz="2000" dirty="0"/>
              <a:t>Pomiary przed i po wykonaniu prac na bloku referencyjnym wykonywało konsorcjum firm ENERGOTHERM Sp. z o.o. z Przeźmierowa i INWAT Sp. z o.o. z Łodzi.</a:t>
            </a:r>
          </a:p>
          <a:p>
            <a:pPr marL="457200" indent="-457200">
              <a:buFont typeface="+mj-lt"/>
              <a:buAutoNum type="arabicPeriod"/>
            </a:pPr>
            <a:r>
              <a:rPr lang="pl-PL" sz="2000" dirty="0"/>
              <a:t>Ocena merytoryczna składanych materiałów i przygotowanie opinii dla Komisji Konkursowej Doradca Techniczny – TGPE</a:t>
            </a:r>
          </a:p>
          <a:p>
            <a:pPr marL="457200" indent="-457200">
              <a:buFont typeface="+mj-lt"/>
              <a:buAutoNum type="arabicPeriod"/>
            </a:pPr>
            <a:r>
              <a:rPr lang="pl-PL" sz="2000" dirty="0"/>
              <a:t>Komitet sterujący Programu podejmował decyzje </a:t>
            </a:r>
          </a:p>
          <a:p>
            <a:pPr marL="457200" indent="-457200">
              <a:buFont typeface="+mj-lt"/>
              <a:buAutoNum type="arabicPeriod"/>
            </a:pPr>
            <a:r>
              <a:rPr lang="pl-PL" sz="2000" dirty="0"/>
              <a:t>Całością prac w ramach Programu administrował Krzysztof Sadowski.</a:t>
            </a:r>
          </a:p>
          <a:p>
            <a:endParaRPr lang="pl-PL" dirty="0"/>
          </a:p>
        </p:txBody>
      </p:sp>
    </p:spTree>
    <p:extLst>
      <p:ext uri="{BB962C8B-B14F-4D97-AF65-F5344CB8AC3E}">
        <p14:creationId xmlns:p14="http://schemas.microsoft.com/office/powerpoint/2010/main" val="672336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ED722E6E-8FBC-6995-DAC6-BF767210EBE2}"/>
              </a:ext>
            </a:extLst>
          </p:cNvPr>
          <p:cNvSpPr>
            <a:spLocks noGrp="1"/>
          </p:cNvSpPr>
          <p:nvPr>
            <p:ph sz="quarter" idx="14"/>
          </p:nvPr>
        </p:nvSpPr>
        <p:spPr/>
        <p:txBody>
          <a:bodyPr/>
          <a:lstStyle/>
          <a:p>
            <a:r>
              <a:rPr lang="pl-PL" dirty="0"/>
              <a:t>Plan wystąpienia </a:t>
            </a:r>
          </a:p>
        </p:txBody>
      </p:sp>
      <p:sp>
        <p:nvSpPr>
          <p:cNvPr id="3" name="Symbol zastępczy numeru slajdu 2">
            <a:extLst>
              <a:ext uri="{FF2B5EF4-FFF2-40B4-BE49-F238E27FC236}">
                <a16:creationId xmlns:a16="http://schemas.microsoft.com/office/drawing/2014/main" id="{1BDF10FA-FCCF-9815-DEC6-6475B7440C82}"/>
              </a:ext>
            </a:extLst>
          </p:cNvPr>
          <p:cNvSpPr>
            <a:spLocks noGrp="1"/>
          </p:cNvSpPr>
          <p:nvPr>
            <p:ph type="sldNum" sz="quarter" idx="4"/>
          </p:nvPr>
        </p:nvSpPr>
        <p:spPr/>
        <p:txBody>
          <a:bodyPr/>
          <a:lstStyle/>
          <a:p>
            <a:fld id="{10828919-26D8-49F9-BED6-290AEDFCD9CD}" type="slidenum">
              <a:rPr lang="pl-PL" smtClean="0"/>
              <a:pPr/>
              <a:t>2</a:t>
            </a:fld>
            <a:endParaRPr lang="pl-PL" dirty="0"/>
          </a:p>
        </p:txBody>
      </p:sp>
      <p:sp>
        <p:nvSpPr>
          <p:cNvPr id="4" name="Symbol zastępczy zawartości 3">
            <a:extLst>
              <a:ext uri="{FF2B5EF4-FFF2-40B4-BE49-F238E27FC236}">
                <a16:creationId xmlns:a16="http://schemas.microsoft.com/office/drawing/2014/main" id="{B24F44B2-1524-B5DB-A481-B03B7FD68570}"/>
              </a:ext>
            </a:extLst>
          </p:cNvPr>
          <p:cNvSpPr>
            <a:spLocks noGrp="1"/>
          </p:cNvSpPr>
          <p:nvPr>
            <p:ph sz="quarter" idx="13"/>
          </p:nvPr>
        </p:nvSpPr>
        <p:spPr>
          <a:xfrm>
            <a:off x="1057835" y="1743074"/>
            <a:ext cx="10800000" cy="4854949"/>
          </a:xfrm>
        </p:spPr>
        <p:txBody>
          <a:bodyPr>
            <a:normAutofit/>
          </a:bodyPr>
          <a:lstStyle/>
          <a:p>
            <a:pPr marL="457200" indent="-457200">
              <a:buFont typeface="Wingdings" panose="05000000000000000000" pitchFamily="2" charset="2"/>
              <a:buChar char="q"/>
            </a:pPr>
            <a:r>
              <a:rPr lang="pl-PL" sz="2800" dirty="0"/>
              <a:t>Wprowadzenie </a:t>
            </a:r>
          </a:p>
          <a:p>
            <a:pPr marL="457200" indent="-457200">
              <a:buFont typeface="Wingdings" panose="05000000000000000000" pitchFamily="2" charset="2"/>
              <a:buChar char="q"/>
            </a:pPr>
            <a:r>
              <a:rPr lang="pl-PL" sz="2800" dirty="0"/>
              <a:t>Inicjatywa powołania Programu 200+ w </a:t>
            </a:r>
            <a:r>
              <a:rPr lang="pl-PL" sz="2800" dirty="0" err="1"/>
              <a:t>NCBiR</a:t>
            </a:r>
            <a:endParaRPr lang="pl-PL" sz="2800" dirty="0"/>
          </a:p>
          <a:p>
            <a:pPr marL="457200" indent="-457200">
              <a:buFont typeface="Wingdings" panose="05000000000000000000" pitchFamily="2" charset="2"/>
              <a:buChar char="q"/>
            </a:pPr>
            <a:r>
              <a:rPr lang="pl-PL" sz="2800" dirty="0"/>
              <a:t>Realizacja Programu 200+</a:t>
            </a:r>
          </a:p>
          <a:p>
            <a:pPr marL="457200" indent="-457200">
              <a:buFont typeface="Wingdings" panose="05000000000000000000" pitchFamily="2" charset="2"/>
              <a:buChar char="q"/>
            </a:pPr>
            <a:r>
              <a:rPr lang="pl-PL" sz="2800" dirty="0"/>
              <a:t>Uzyskane efekty wdrożonych Metod modernizacji</a:t>
            </a:r>
          </a:p>
          <a:p>
            <a:pPr marL="457200" indent="-457200">
              <a:buFont typeface="Wingdings" panose="05000000000000000000" pitchFamily="2" charset="2"/>
              <a:buChar char="q"/>
            </a:pPr>
            <a:r>
              <a:rPr lang="pl-PL" sz="2800" dirty="0"/>
              <a:t>Działania dla komercjalizacja efektów Programu 200+</a:t>
            </a:r>
          </a:p>
          <a:p>
            <a:pPr marL="457200" indent="-457200">
              <a:buFont typeface="Wingdings" panose="05000000000000000000" pitchFamily="2" charset="2"/>
              <a:buChar char="q"/>
            </a:pPr>
            <a:r>
              <a:rPr lang="pl-PL" sz="2800" dirty="0"/>
              <a:t>Podsumowanie i dyskusja </a:t>
            </a:r>
          </a:p>
        </p:txBody>
      </p:sp>
    </p:spTree>
    <p:extLst>
      <p:ext uri="{BB962C8B-B14F-4D97-AF65-F5344CB8AC3E}">
        <p14:creationId xmlns:p14="http://schemas.microsoft.com/office/powerpoint/2010/main" val="1237131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C9F72C4C-C6C2-D34C-8B61-11CDA7A2DC43}"/>
              </a:ext>
            </a:extLst>
          </p:cNvPr>
          <p:cNvSpPr>
            <a:spLocks noGrp="1"/>
          </p:cNvSpPr>
          <p:nvPr>
            <p:ph sz="quarter" idx="14"/>
          </p:nvPr>
        </p:nvSpPr>
        <p:spPr/>
        <p:txBody>
          <a:bodyPr/>
          <a:lstStyle/>
          <a:p>
            <a:r>
              <a:rPr lang="pl-PL" dirty="0"/>
              <a:t>Realizacja Fazy III Programu 200+</a:t>
            </a:r>
          </a:p>
        </p:txBody>
      </p:sp>
      <p:sp>
        <p:nvSpPr>
          <p:cNvPr id="3" name="Symbol zastępczy numeru slajdu 2">
            <a:extLst>
              <a:ext uri="{FF2B5EF4-FFF2-40B4-BE49-F238E27FC236}">
                <a16:creationId xmlns:a16="http://schemas.microsoft.com/office/drawing/2014/main" id="{026295C2-C101-9DF6-81D5-9B9426A50B60}"/>
              </a:ext>
            </a:extLst>
          </p:cNvPr>
          <p:cNvSpPr>
            <a:spLocks noGrp="1"/>
          </p:cNvSpPr>
          <p:nvPr>
            <p:ph type="sldNum" sz="quarter" idx="4"/>
          </p:nvPr>
        </p:nvSpPr>
        <p:spPr/>
        <p:txBody>
          <a:bodyPr/>
          <a:lstStyle/>
          <a:p>
            <a:fld id="{10828919-26D8-49F9-BED6-290AEDFCD9CD}" type="slidenum">
              <a:rPr lang="pl-PL" smtClean="0"/>
              <a:pPr/>
              <a:t>20</a:t>
            </a:fld>
            <a:endParaRPr lang="pl-PL" dirty="0"/>
          </a:p>
        </p:txBody>
      </p:sp>
      <p:sp>
        <p:nvSpPr>
          <p:cNvPr id="4" name="Symbol zastępczy zawartości 3">
            <a:extLst>
              <a:ext uri="{FF2B5EF4-FFF2-40B4-BE49-F238E27FC236}">
                <a16:creationId xmlns:a16="http://schemas.microsoft.com/office/drawing/2014/main" id="{57E4B352-FF1F-5DBC-4EE5-0283B1D4AC65}"/>
              </a:ext>
            </a:extLst>
          </p:cNvPr>
          <p:cNvSpPr>
            <a:spLocks noGrp="1"/>
          </p:cNvSpPr>
          <p:nvPr>
            <p:ph sz="quarter" idx="13"/>
          </p:nvPr>
        </p:nvSpPr>
        <p:spPr/>
        <p:txBody>
          <a:bodyPr>
            <a:normAutofit/>
          </a:bodyPr>
          <a:lstStyle/>
          <a:p>
            <a:r>
              <a:rPr lang="pl-PL" b="1" dirty="0"/>
              <a:t>2019.12.20 Wykonawcy zakwalifikowani do Fazy III z kwotami na wykonanie</a:t>
            </a:r>
            <a:r>
              <a:rPr lang="pl-PL" dirty="0"/>
              <a:t>:</a:t>
            </a:r>
          </a:p>
          <a:p>
            <a:endParaRPr lang="pl-PL" dirty="0"/>
          </a:p>
          <a:p>
            <a:endParaRPr lang="pl-PL" dirty="0"/>
          </a:p>
          <a:p>
            <a:endParaRPr lang="pl-PL" dirty="0"/>
          </a:p>
          <a:p>
            <a:endParaRPr lang="pl-PL" dirty="0"/>
          </a:p>
          <a:p>
            <a:r>
              <a:rPr lang="pl-PL" b="1" dirty="0"/>
              <a:t>Ogłoszenie stanu epidemii COVID-19 w Polsce i na świecie spowodowały wystąpienie Siły wyższej opisanej w Umowie, której </a:t>
            </a:r>
            <a:r>
              <a:rPr lang="pl-PL" b="1" dirty="0">
                <a:solidFill>
                  <a:srgbClr val="515283"/>
                </a:solidFill>
              </a:rPr>
              <a:t>skutkiem było</a:t>
            </a:r>
            <a:r>
              <a:rPr lang="pl-PL" dirty="0">
                <a:solidFill>
                  <a:srgbClr val="515283"/>
                </a:solidFill>
              </a:rPr>
              <a:t>:</a:t>
            </a:r>
          </a:p>
          <a:p>
            <a:r>
              <a:rPr lang="pl-PL" dirty="0">
                <a:solidFill>
                  <a:srgbClr val="515283"/>
                </a:solidFill>
              </a:rPr>
              <a:t>- Opóźnienie realizacji dostaw w firmach </a:t>
            </a:r>
            <a:r>
              <a:rPr lang="pl-PL" dirty="0"/>
              <a:t>podwykonawczych </a:t>
            </a:r>
          </a:p>
          <a:p>
            <a:r>
              <a:rPr lang="pl-PL" dirty="0"/>
              <a:t>- Uniemożliwiło to przyjazd podwykonawców zagranicznych</a:t>
            </a:r>
          </a:p>
          <a:p>
            <a:r>
              <a:rPr lang="pl-PL" dirty="0"/>
              <a:t>- Zmiany w planach postoju bloków referencyjnych jako efekt określonych potrzeb energetycznych w kraju, a wynikające z decyzji PSE </a:t>
            </a:r>
          </a:p>
          <a:p>
            <a:r>
              <a:rPr lang="pl-PL" dirty="0"/>
              <a:t>- Czynniki te spowodowały konieczność (wymóg umowny) zmiany terminu zakończenia Programu na 16.08.2021 roku później na 22.12.2021 roku a w konsekwencji na dzień </a:t>
            </a:r>
            <a:r>
              <a:rPr lang="pl-PL" b="1" dirty="0"/>
              <a:t>28 lutego 2022 roku</a:t>
            </a:r>
            <a:r>
              <a:rPr lang="pl-PL" dirty="0"/>
              <a:t>.</a:t>
            </a:r>
          </a:p>
          <a:p>
            <a:endParaRPr lang="pl-PL" dirty="0"/>
          </a:p>
        </p:txBody>
      </p:sp>
      <p:graphicFrame>
        <p:nvGraphicFramePr>
          <p:cNvPr id="5" name="Tabela 4">
            <a:extLst>
              <a:ext uri="{FF2B5EF4-FFF2-40B4-BE49-F238E27FC236}">
                <a16:creationId xmlns:a16="http://schemas.microsoft.com/office/drawing/2014/main" id="{7DD1D76D-9E38-8AC2-C624-C762A8A56C8E}"/>
              </a:ext>
            </a:extLst>
          </p:cNvPr>
          <p:cNvGraphicFramePr>
            <a:graphicFrameLocks noGrp="1"/>
          </p:cNvGraphicFramePr>
          <p:nvPr>
            <p:extLst>
              <p:ext uri="{D42A27DB-BD31-4B8C-83A1-F6EECF244321}">
                <p14:modId xmlns:p14="http://schemas.microsoft.com/office/powerpoint/2010/main" val="2328163495"/>
              </p:ext>
            </p:extLst>
          </p:nvPr>
        </p:nvGraphicFramePr>
        <p:xfrm>
          <a:off x="1243908" y="1698882"/>
          <a:ext cx="10427854" cy="1395459"/>
        </p:xfrm>
        <a:graphic>
          <a:graphicData uri="http://schemas.openxmlformats.org/drawingml/2006/table">
            <a:tbl>
              <a:tblPr firstRow="1" bandRow="1">
                <a:tableStyleId>{3B4B98B0-60AC-42C2-AFA5-B58CD77FA1E5}</a:tableStyleId>
              </a:tblPr>
              <a:tblGrid>
                <a:gridCol w="5213927">
                  <a:extLst>
                    <a:ext uri="{9D8B030D-6E8A-4147-A177-3AD203B41FA5}">
                      <a16:colId xmlns:a16="http://schemas.microsoft.com/office/drawing/2014/main" val="1400843981"/>
                    </a:ext>
                  </a:extLst>
                </a:gridCol>
                <a:gridCol w="5213927">
                  <a:extLst>
                    <a:ext uri="{9D8B030D-6E8A-4147-A177-3AD203B41FA5}">
                      <a16:colId xmlns:a16="http://schemas.microsoft.com/office/drawing/2014/main" val="2979133656"/>
                    </a:ext>
                  </a:extLst>
                </a:gridCol>
              </a:tblGrid>
              <a:tr h="465153">
                <a:tc>
                  <a:txBody>
                    <a:bodyPr/>
                    <a:lstStyle/>
                    <a:p>
                      <a:r>
                        <a:rPr lang="pl-PL" b="0" dirty="0">
                          <a:solidFill>
                            <a:srgbClr val="515283"/>
                          </a:solidFill>
                        </a:rPr>
                        <a:t>Przedsiębiorstwo „Pro Novum” Sp. z o.o. </a:t>
                      </a:r>
                    </a:p>
                  </a:txBody>
                  <a:tcPr/>
                </a:tc>
                <a:tc>
                  <a:txBody>
                    <a:bodyPr/>
                    <a:lstStyle/>
                    <a:p>
                      <a:r>
                        <a:rPr lang="pl-PL" b="0" dirty="0">
                          <a:solidFill>
                            <a:srgbClr val="515283"/>
                          </a:solidFill>
                        </a:rPr>
                        <a:t>12,4 mln zł, prace na bloku 1 El. Połaniec</a:t>
                      </a:r>
                    </a:p>
                  </a:txBody>
                  <a:tcPr/>
                </a:tc>
                <a:extLst>
                  <a:ext uri="{0D108BD9-81ED-4DB2-BD59-A6C34878D82A}">
                    <a16:rowId xmlns:a16="http://schemas.microsoft.com/office/drawing/2014/main" val="3098470047"/>
                  </a:ext>
                </a:extLst>
              </a:tr>
              <a:tr h="465153">
                <a:tc>
                  <a:txBody>
                    <a:bodyPr/>
                    <a:lstStyle/>
                    <a:p>
                      <a:r>
                        <a:rPr lang="pl-PL" b="0" dirty="0">
                          <a:solidFill>
                            <a:srgbClr val="515283"/>
                          </a:solidFill>
                        </a:rPr>
                        <a:t>Konsorcjum </a:t>
                      </a:r>
                      <a:r>
                        <a:rPr lang="pl-PL" b="0" dirty="0" err="1">
                          <a:solidFill>
                            <a:srgbClr val="515283"/>
                          </a:solidFill>
                        </a:rPr>
                        <a:t>PxM</a:t>
                      </a:r>
                      <a:r>
                        <a:rPr lang="pl-PL" b="0" dirty="0">
                          <a:solidFill>
                            <a:srgbClr val="515283"/>
                          </a:solidFill>
                        </a:rPr>
                        <a:t> z PW, TT, </a:t>
                      </a:r>
                      <a:r>
                        <a:rPr lang="pl-PL" b="0" dirty="0" err="1">
                          <a:solidFill>
                            <a:srgbClr val="515283"/>
                          </a:solidFill>
                        </a:rPr>
                        <a:t>Energoprojekt</a:t>
                      </a:r>
                      <a:r>
                        <a:rPr lang="pl-PL" b="0" dirty="0">
                          <a:solidFill>
                            <a:srgbClr val="515283"/>
                          </a:solidFill>
                        </a:rPr>
                        <a:t> W-</a:t>
                      </a:r>
                      <a:r>
                        <a:rPr lang="pl-PL" b="0" dirty="0" err="1">
                          <a:solidFill>
                            <a:srgbClr val="515283"/>
                          </a:solidFill>
                        </a:rPr>
                        <a:t>wa</a:t>
                      </a:r>
                      <a:r>
                        <a:rPr lang="pl-PL" b="0" dirty="0">
                          <a:solidFill>
                            <a:srgbClr val="515283"/>
                          </a:solidFill>
                        </a:rPr>
                        <a:t> </a:t>
                      </a:r>
                    </a:p>
                  </a:txBody>
                  <a:tcPr/>
                </a:tc>
                <a:tc>
                  <a:txBody>
                    <a:bodyPr/>
                    <a:lstStyle/>
                    <a:p>
                      <a:r>
                        <a:rPr lang="pl-PL" b="0" dirty="0">
                          <a:solidFill>
                            <a:srgbClr val="515283"/>
                          </a:solidFill>
                        </a:rPr>
                        <a:t>62,5 mln zł, prace na bloku 4  El. Połaniec</a:t>
                      </a:r>
                    </a:p>
                  </a:txBody>
                  <a:tcPr/>
                </a:tc>
                <a:extLst>
                  <a:ext uri="{0D108BD9-81ED-4DB2-BD59-A6C34878D82A}">
                    <a16:rowId xmlns:a16="http://schemas.microsoft.com/office/drawing/2014/main" val="2660738487"/>
                  </a:ext>
                </a:extLst>
              </a:tr>
              <a:tr h="465153">
                <a:tc>
                  <a:txBody>
                    <a:bodyPr/>
                    <a:lstStyle/>
                    <a:p>
                      <a:r>
                        <a:rPr lang="pl-PL" b="0" dirty="0">
                          <a:solidFill>
                            <a:srgbClr val="515283"/>
                          </a:solidFill>
                        </a:rPr>
                        <a:t>Fabryka Kotłów RAFAKO SA </a:t>
                      </a:r>
                    </a:p>
                  </a:txBody>
                  <a:tcPr/>
                </a:tc>
                <a:tc>
                  <a:txBody>
                    <a:bodyPr/>
                    <a:lstStyle/>
                    <a:p>
                      <a:r>
                        <a:rPr lang="pl-PL" b="0" dirty="0">
                          <a:solidFill>
                            <a:srgbClr val="515283"/>
                          </a:solidFill>
                        </a:rPr>
                        <a:t>86, 6 mln zł, prace na bloku 6 El. Jaworzno</a:t>
                      </a:r>
                    </a:p>
                  </a:txBody>
                  <a:tcPr/>
                </a:tc>
                <a:extLst>
                  <a:ext uri="{0D108BD9-81ED-4DB2-BD59-A6C34878D82A}">
                    <a16:rowId xmlns:a16="http://schemas.microsoft.com/office/drawing/2014/main" val="2837268914"/>
                  </a:ext>
                </a:extLst>
              </a:tr>
            </a:tbl>
          </a:graphicData>
        </a:graphic>
      </p:graphicFrame>
    </p:spTree>
    <p:extLst>
      <p:ext uri="{BB962C8B-B14F-4D97-AF65-F5344CB8AC3E}">
        <p14:creationId xmlns:p14="http://schemas.microsoft.com/office/powerpoint/2010/main" val="33896596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1A3982B7-6EFC-F7AE-94A6-F5105DFE00A8}"/>
              </a:ext>
            </a:extLst>
          </p:cNvPr>
          <p:cNvSpPr>
            <a:spLocks noGrp="1"/>
          </p:cNvSpPr>
          <p:nvPr>
            <p:ph sz="quarter" idx="14"/>
          </p:nvPr>
        </p:nvSpPr>
        <p:spPr>
          <a:xfrm>
            <a:off x="912000" y="249600"/>
            <a:ext cx="7390752" cy="624000"/>
          </a:xfrm>
        </p:spPr>
        <p:txBody>
          <a:bodyPr>
            <a:noAutofit/>
          </a:bodyPr>
          <a:lstStyle/>
          <a:p>
            <a:r>
              <a:rPr lang="pl-PL" dirty="0"/>
              <a:t>Harmonogram Programu 200+ po korekcie </a:t>
            </a:r>
          </a:p>
        </p:txBody>
      </p:sp>
      <p:sp>
        <p:nvSpPr>
          <p:cNvPr id="3" name="Symbol zastępczy numeru slajdu 2">
            <a:extLst>
              <a:ext uri="{FF2B5EF4-FFF2-40B4-BE49-F238E27FC236}">
                <a16:creationId xmlns:a16="http://schemas.microsoft.com/office/drawing/2014/main" id="{38A8388A-FB98-3597-3330-84DBB836C074}"/>
              </a:ext>
            </a:extLst>
          </p:cNvPr>
          <p:cNvSpPr>
            <a:spLocks noGrp="1"/>
          </p:cNvSpPr>
          <p:nvPr>
            <p:ph type="sldNum" sz="quarter" idx="4"/>
          </p:nvPr>
        </p:nvSpPr>
        <p:spPr/>
        <p:txBody>
          <a:bodyPr/>
          <a:lstStyle/>
          <a:p>
            <a:fld id="{10828919-26D8-49F9-BED6-290AEDFCD9CD}" type="slidenum">
              <a:rPr lang="pl-PL" smtClean="0"/>
              <a:pPr/>
              <a:t>21</a:t>
            </a:fld>
            <a:endParaRPr lang="pl-PL" dirty="0"/>
          </a:p>
        </p:txBody>
      </p:sp>
      <p:pic>
        <p:nvPicPr>
          <p:cNvPr id="5" name="Symbol zastępczy zawartości 4">
            <a:extLst>
              <a:ext uri="{FF2B5EF4-FFF2-40B4-BE49-F238E27FC236}">
                <a16:creationId xmlns:a16="http://schemas.microsoft.com/office/drawing/2014/main" id="{C224E0DD-E85F-70AB-9063-27998E19C8F0}"/>
              </a:ext>
            </a:extLst>
          </p:cNvPr>
          <p:cNvPicPr>
            <a:picLocks noGrp="1" noChangeAspect="1"/>
          </p:cNvPicPr>
          <p:nvPr>
            <p:ph sz="quarter" idx="13"/>
          </p:nvPr>
        </p:nvPicPr>
        <p:blipFill>
          <a:blip r:embed="rId2"/>
          <a:stretch>
            <a:fillRect/>
          </a:stretch>
        </p:blipFill>
        <p:spPr>
          <a:xfrm>
            <a:off x="826427" y="1480457"/>
            <a:ext cx="11209506" cy="4470400"/>
          </a:xfrm>
          <a:prstGeom prst="rect">
            <a:avLst/>
          </a:prstGeom>
        </p:spPr>
      </p:pic>
    </p:spTree>
    <p:extLst>
      <p:ext uri="{BB962C8B-B14F-4D97-AF65-F5344CB8AC3E}">
        <p14:creationId xmlns:p14="http://schemas.microsoft.com/office/powerpoint/2010/main" val="14795747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53FF4392-DE30-4D2E-5AB2-21964107DA6B}"/>
              </a:ext>
            </a:extLst>
          </p:cNvPr>
          <p:cNvSpPr>
            <a:spLocks noGrp="1"/>
          </p:cNvSpPr>
          <p:nvPr>
            <p:ph sz="quarter" idx="14"/>
          </p:nvPr>
        </p:nvSpPr>
        <p:spPr/>
        <p:txBody>
          <a:bodyPr/>
          <a:lstStyle/>
          <a:p>
            <a:r>
              <a:rPr lang="pl-PL" dirty="0"/>
              <a:t>Zakończenie Programu 200+ </a:t>
            </a:r>
          </a:p>
        </p:txBody>
      </p:sp>
      <p:sp>
        <p:nvSpPr>
          <p:cNvPr id="3" name="Symbol zastępczy numeru slajdu 2">
            <a:extLst>
              <a:ext uri="{FF2B5EF4-FFF2-40B4-BE49-F238E27FC236}">
                <a16:creationId xmlns:a16="http://schemas.microsoft.com/office/drawing/2014/main" id="{C65E0AC4-8BE2-C95F-6486-1138DA975D9A}"/>
              </a:ext>
            </a:extLst>
          </p:cNvPr>
          <p:cNvSpPr>
            <a:spLocks noGrp="1"/>
          </p:cNvSpPr>
          <p:nvPr>
            <p:ph type="sldNum" sz="quarter" idx="4"/>
          </p:nvPr>
        </p:nvSpPr>
        <p:spPr/>
        <p:txBody>
          <a:bodyPr/>
          <a:lstStyle/>
          <a:p>
            <a:fld id="{10828919-26D8-49F9-BED6-290AEDFCD9CD}" type="slidenum">
              <a:rPr lang="pl-PL" smtClean="0"/>
              <a:pPr/>
              <a:t>22</a:t>
            </a:fld>
            <a:endParaRPr lang="pl-PL" dirty="0"/>
          </a:p>
        </p:txBody>
      </p:sp>
      <p:sp>
        <p:nvSpPr>
          <p:cNvPr id="4" name="Symbol zastępczy zawartości 3">
            <a:extLst>
              <a:ext uri="{FF2B5EF4-FFF2-40B4-BE49-F238E27FC236}">
                <a16:creationId xmlns:a16="http://schemas.microsoft.com/office/drawing/2014/main" id="{9D872A63-22A4-EFB6-EABF-59E3671D9778}"/>
              </a:ext>
            </a:extLst>
          </p:cNvPr>
          <p:cNvSpPr>
            <a:spLocks noGrp="1"/>
          </p:cNvSpPr>
          <p:nvPr>
            <p:ph sz="quarter" idx="13"/>
          </p:nvPr>
        </p:nvSpPr>
        <p:spPr>
          <a:xfrm>
            <a:off x="912000" y="1059543"/>
            <a:ext cx="11141875" cy="5538481"/>
          </a:xfrm>
        </p:spPr>
        <p:txBody>
          <a:bodyPr>
            <a:normAutofit fontScale="92500"/>
          </a:bodyPr>
          <a:lstStyle/>
          <a:p>
            <a:r>
              <a:rPr lang="pl-PL" sz="2200" b="1" dirty="0"/>
              <a:t>2022.04.20 Narodowe Centrum Badań i Rozwoju (NCBR) oficjalnie podsumowało Program „Bloki 200+”</a:t>
            </a:r>
          </a:p>
          <a:p>
            <a:pPr algn="just"/>
            <a:r>
              <a:rPr lang="pl-PL" dirty="0"/>
              <a:t>Wskazano, potrzebę wykorzystania wyników Programu 200+ szczególnie w efekcie ostatnich „zakłóceń” na rynku paliwowo-energetycznym. </a:t>
            </a:r>
          </a:p>
          <a:p>
            <a:pPr algn="just"/>
            <a:r>
              <a:rPr lang="pl-PL" dirty="0"/>
              <a:t>Z puntu widzenia systemu i regulacji Krajowym Systemem Elektroenergetycznym pierwszorzędnym znaczeniem dla korzystania z wypracowanych Metod są:</a:t>
            </a:r>
          </a:p>
          <a:p>
            <a:pPr marL="342900" indent="-342900" algn="just">
              <a:lnSpc>
                <a:spcPct val="100000"/>
              </a:lnSpc>
              <a:buFont typeface="Wingdings" panose="05000000000000000000" pitchFamily="2" charset="2"/>
              <a:buChar char="§"/>
            </a:pPr>
            <a:r>
              <a:rPr lang="pl-PL" dirty="0"/>
              <a:t>Właściciele majątku wytwórczego – są to w znacznej ilości Spółki Skarbu Państwa,</a:t>
            </a:r>
          </a:p>
          <a:p>
            <a:pPr marL="342900" indent="-342900" algn="just">
              <a:lnSpc>
                <a:spcPct val="100000"/>
              </a:lnSpc>
              <a:buFont typeface="Wingdings" panose="05000000000000000000" pitchFamily="2" charset="2"/>
              <a:buChar char="§"/>
            </a:pPr>
            <a:r>
              <a:rPr lang="pl-PL" dirty="0"/>
              <a:t>PSE – dysponujące narzędziem „opłaty za usługi systemowe”, jeżeli osiągnięcie wypracowanych parametrów zostanie uwzględnione w taryfie opłat za usługi systemowe bloków energetycznych.</a:t>
            </a:r>
          </a:p>
          <a:p>
            <a:pPr marL="342900" indent="-342900" algn="just">
              <a:buFont typeface="Wingdings" panose="05000000000000000000" pitchFamily="2" charset="2"/>
              <a:buChar char="§"/>
            </a:pPr>
            <a:r>
              <a:rPr lang="pl-PL" dirty="0"/>
              <a:t>URE– regulator mający wpływ na zachowania podmiotów na rynku energii elektrycznej w Polsce.</a:t>
            </a:r>
          </a:p>
          <a:p>
            <a:pPr algn="just"/>
            <a:r>
              <a:rPr lang="pl-PL" dirty="0"/>
              <a:t>Współdziałanie ww. instytucji może znacząco przyczynić się do komercjalizacji na kolejnych blokach energetycznych, co jest bardzo istotne szczególnie w obecnej sytuacji na globalnym rynku paliw. Pozwoli to w najtańszy i najszybszy sposób uzyskać niezbędną moc regulacyjną dla bilansowania niesterowalnego OZE, zastępując planowane do wybudowania nowe moce gazowe.</a:t>
            </a:r>
          </a:p>
          <a:p>
            <a:pPr algn="just"/>
            <a:r>
              <a:rPr lang="pl-PL" dirty="0"/>
              <a:t>Niestety zakończenie Programu 200+ którego koszt wyniósł ponad ok 160 mln zł nie zainteresowało kierownictwa </a:t>
            </a:r>
            <a:r>
              <a:rPr lang="pl-PL" dirty="0" err="1"/>
              <a:t>MKiS</a:t>
            </a:r>
            <a:r>
              <a:rPr lang="pl-PL" dirty="0"/>
              <a:t> odpowiedzialnego za politykę klimatyczno-energetyczną, ani MAP, które z kolei nadzoruje grupy energetyczne, a więc ma kluczowy wpływ na podejmowane przez nie działania, który zajęty był przygotowaniem powołania NABE</a:t>
            </a:r>
          </a:p>
        </p:txBody>
      </p:sp>
    </p:spTree>
    <p:extLst>
      <p:ext uri="{BB962C8B-B14F-4D97-AF65-F5344CB8AC3E}">
        <p14:creationId xmlns:p14="http://schemas.microsoft.com/office/powerpoint/2010/main" val="119254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306D774F-816C-A957-EA89-6A56322B2360}"/>
              </a:ext>
            </a:extLst>
          </p:cNvPr>
          <p:cNvSpPr>
            <a:spLocks noGrp="1"/>
          </p:cNvSpPr>
          <p:nvPr>
            <p:ph sz="quarter" idx="14"/>
          </p:nvPr>
        </p:nvSpPr>
        <p:spPr/>
        <p:txBody>
          <a:bodyPr/>
          <a:lstStyle/>
          <a:p>
            <a:r>
              <a:rPr lang="pl-PL" dirty="0"/>
              <a:t> Wyniki (1) Programu 200+ </a:t>
            </a:r>
          </a:p>
        </p:txBody>
      </p:sp>
      <p:sp>
        <p:nvSpPr>
          <p:cNvPr id="3" name="Symbol zastępczy numeru slajdu 2">
            <a:extLst>
              <a:ext uri="{FF2B5EF4-FFF2-40B4-BE49-F238E27FC236}">
                <a16:creationId xmlns:a16="http://schemas.microsoft.com/office/drawing/2014/main" id="{1D70194A-24C8-96C5-72D2-BAF581D8D3F3}"/>
              </a:ext>
            </a:extLst>
          </p:cNvPr>
          <p:cNvSpPr>
            <a:spLocks noGrp="1"/>
          </p:cNvSpPr>
          <p:nvPr>
            <p:ph type="sldNum" sz="quarter" idx="4"/>
          </p:nvPr>
        </p:nvSpPr>
        <p:spPr/>
        <p:txBody>
          <a:bodyPr/>
          <a:lstStyle/>
          <a:p>
            <a:fld id="{10828919-26D8-49F9-BED6-290AEDFCD9CD}" type="slidenum">
              <a:rPr lang="pl-PL" smtClean="0"/>
              <a:pPr/>
              <a:t>23</a:t>
            </a:fld>
            <a:endParaRPr lang="pl-PL" dirty="0"/>
          </a:p>
        </p:txBody>
      </p:sp>
      <p:sp>
        <p:nvSpPr>
          <p:cNvPr id="4" name="Symbol zastępczy zawartości 3">
            <a:extLst>
              <a:ext uri="{FF2B5EF4-FFF2-40B4-BE49-F238E27FC236}">
                <a16:creationId xmlns:a16="http://schemas.microsoft.com/office/drawing/2014/main" id="{CCC756A8-C317-7B13-DC9A-669FE3A24A5A}"/>
              </a:ext>
            </a:extLst>
          </p:cNvPr>
          <p:cNvSpPr>
            <a:spLocks noGrp="1"/>
          </p:cNvSpPr>
          <p:nvPr>
            <p:ph sz="quarter" idx="13"/>
          </p:nvPr>
        </p:nvSpPr>
        <p:spPr>
          <a:xfrm>
            <a:off x="1014292" y="1148736"/>
            <a:ext cx="10800000" cy="5411376"/>
          </a:xfrm>
        </p:spPr>
        <p:txBody>
          <a:bodyPr/>
          <a:lstStyle/>
          <a:p>
            <a:r>
              <a:rPr lang="pl-PL" dirty="0"/>
              <a:t>Zadania obowiązkowe Pomiary I  – pomiary bloku referencyjnego przed przeprowadzeniem prac w ramach Programu</a:t>
            </a:r>
          </a:p>
          <a:p>
            <a:r>
              <a:rPr lang="pl-PL" dirty="0"/>
              <a:t>Pomiary II – pomiary loku referencyjnego po przeprowadzeniu prac B+R w ramach Programu </a:t>
            </a:r>
          </a:p>
          <a:p>
            <a:pPr algn="ctr"/>
            <a:r>
              <a:rPr lang="pl-PL" b="1" dirty="0"/>
              <a:t>Zadania obowiązkowe</a:t>
            </a:r>
          </a:p>
        </p:txBody>
      </p:sp>
      <p:graphicFrame>
        <p:nvGraphicFramePr>
          <p:cNvPr id="7" name="Tabela 6">
            <a:extLst>
              <a:ext uri="{FF2B5EF4-FFF2-40B4-BE49-F238E27FC236}">
                <a16:creationId xmlns:a16="http://schemas.microsoft.com/office/drawing/2014/main" id="{98F2ADBC-24CE-BA0C-9341-3D4CF8A8D469}"/>
              </a:ext>
            </a:extLst>
          </p:cNvPr>
          <p:cNvGraphicFramePr>
            <a:graphicFrameLocks noGrp="1"/>
          </p:cNvGraphicFramePr>
          <p:nvPr>
            <p:extLst>
              <p:ext uri="{D42A27DB-BD31-4B8C-83A1-F6EECF244321}">
                <p14:modId xmlns:p14="http://schemas.microsoft.com/office/powerpoint/2010/main" val="367647991"/>
              </p:ext>
            </p:extLst>
          </p:nvPr>
        </p:nvGraphicFramePr>
        <p:xfrm>
          <a:off x="2098141" y="2756418"/>
          <a:ext cx="7995717" cy="3528767"/>
        </p:xfrm>
        <a:graphic>
          <a:graphicData uri="http://schemas.openxmlformats.org/drawingml/2006/table">
            <a:tbl>
              <a:tblPr firstRow="1" firstCol="1" bandRow="1">
                <a:tableStyleId>{7DF18680-E054-41AD-8BC1-D1AEF772440D}</a:tableStyleId>
              </a:tblPr>
              <a:tblGrid>
                <a:gridCol w="371258">
                  <a:extLst>
                    <a:ext uri="{9D8B030D-6E8A-4147-A177-3AD203B41FA5}">
                      <a16:colId xmlns:a16="http://schemas.microsoft.com/office/drawing/2014/main" val="1110771427"/>
                    </a:ext>
                  </a:extLst>
                </a:gridCol>
                <a:gridCol w="4374849">
                  <a:extLst>
                    <a:ext uri="{9D8B030D-6E8A-4147-A177-3AD203B41FA5}">
                      <a16:colId xmlns:a16="http://schemas.microsoft.com/office/drawing/2014/main" val="3255915052"/>
                    </a:ext>
                  </a:extLst>
                </a:gridCol>
                <a:gridCol w="1625246">
                  <a:extLst>
                    <a:ext uri="{9D8B030D-6E8A-4147-A177-3AD203B41FA5}">
                      <a16:colId xmlns:a16="http://schemas.microsoft.com/office/drawing/2014/main" val="2964459882"/>
                    </a:ext>
                  </a:extLst>
                </a:gridCol>
                <a:gridCol w="1624364">
                  <a:extLst>
                    <a:ext uri="{9D8B030D-6E8A-4147-A177-3AD203B41FA5}">
                      <a16:colId xmlns:a16="http://schemas.microsoft.com/office/drawing/2014/main" val="2761136244"/>
                    </a:ext>
                  </a:extLst>
                </a:gridCol>
              </a:tblGrid>
              <a:tr h="222567">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a:effectLst/>
                        </a:rPr>
                        <a:t>Nazwa zadania cząstkowego</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a:effectLst/>
                        </a:rPr>
                        <a:t>Pomiary 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Pomiary II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45639480"/>
                  </a:ext>
                </a:extLst>
              </a:tr>
              <a:tr h="222567">
                <a:tc>
                  <a:txBody>
                    <a:bodyPr/>
                    <a:lstStyle/>
                    <a:p>
                      <a:pPr algn="ctr">
                        <a:lnSpc>
                          <a:spcPct val="115000"/>
                        </a:lnSpc>
                        <a:spcAft>
                          <a:spcPts val="1000"/>
                        </a:spcAft>
                      </a:pPr>
                      <a:r>
                        <a:rPr lang="pl-PL" sz="1000">
                          <a:effectLst/>
                        </a:rPr>
                        <a:t>1.</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b="0" dirty="0">
                          <a:effectLst/>
                        </a:rPr>
                        <a:t>Czas rozruchu ze stanu zimnego – wymóg </a:t>
                      </a:r>
                      <a:r>
                        <a:rPr lang="pl-PL" sz="1000" b="1" dirty="0">
                          <a:effectLst/>
                        </a:rPr>
                        <a:t>max 5 h</a:t>
                      </a:r>
                      <a:endParaRPr lang="pl-PL"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4:21 ÷ 7:15</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b="1" dirty="0">
                          <a:effectLst/>
                        </a:rPr>
                        <a:t>3:01 ÷ 4:08</a:t>
                      </a:r>
                      <a:endParaRPr lang="pl-PL"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01351443"/>
                  </a:ext>
                </a:extLst>
              </a:tr>
              <a:tr h="222567">
                <a:tc>
                  <a:txBody>
                    <a:bodyPr/>
                    <a:lstStyle/>
                    <a:p>
                      <a:pPr algn="ctr">
                        <a:lnSpc>
                          <a:spcPct val="115000"/>
                        </a:lnSpc>
                        <a:spcAft>
                          <a:spcPts val="1000"/>
                        </a:spcAft>
                      </a:pPr>
                      <a:r>
                        <a:rPr lang="pl-PL" sz="1000">
                          <a:effectLst/>
                        </a:rPr>
                        <a:t>2.</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b="0" dirty="0">
                          <a:effectLst/>
                        </a:rPr>
                        <a:t>Czas rozruchu ze stanu ciepłego – wymóg </a:t>
                      </a:r>
                      <a:r>
                        <a:rPr lang="pl-PL" sz="1000" b="1" dirty="0">
                          <a:effectLst/>
                        </a:rPr>
                        <a:t>max 2,5 h</a:t>
                      </a:r>
                      <a:endParaRPr lang="pl-PL"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3:23 ÷ 5:28</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1:48 ÷ 2:25</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33706134"/>
                  </a:ext>
                </a:extLst>
              </a:tr>
              <a:tr h="222567">
                <a:tc>
                  <a:txBody>
                    <a:bodyPr/>
                    <a:lstStyle/>
                    <a:p>
                      <a:pPr algn="ctr">
                        <a:lnSpc>
                          <a:spcPct val="115000"/>
                        </a:lnSpc>
                        <a:spcAft>
                          <a:spcPts val="1000"/>
                        </a:spcAft>
                      </a:pPr>
                      <a:r>
                        <a:rPr lang="pl-PL" sz="1000">
                          <a:effectLst/>
                        </a:rPr>
                        <a:t>3.</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b="0" dirty="0">
                          <a:effectLst/>
                        </a:rPr>
                        <a:t>Czas rozruchu ze stanu gorącego – wymóg </a:t>
                      </a:r>
                      <a:r>
                        <a:rPr lang="pl-PL" sz="1000" b="1" dirty="0">
                          <a:effectLst/>
                        </a:rPr>
                        <a:t>max 1,5 h</a:t>
                      </a:r>
                      <a:endParaRPr lang="pl-PL"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2:44 ÷ 4:30</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1:11:00 ÷ 1:43*</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23497512"/>
                  </a:ext>
                </a:extLst>
              </a:tr>
              <a:tr h="413094">
                <a:tc>
                  <a:txBody>
                    <a:bodyPr/>
                    <a:lstStyle/>
                    <a:p>
                      <a:pPr algn="ctr">
                        <a:lnSpc>
                          <a:spcPct val="115000"/>
                        </a:lnSpc>
                        <a:spcAft>
                          <a:spcPts val="1000"/>
                        </a:spcAft>
                      </a:pPr>
                      <a:r>
                        <a:rPr lang="pl-PL" sz="1000">
                          <a:effectLst/>
                        </a:rPr>
                        <a:t>4.</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900" dirty="0">
                          <a:effectLst/>
                        </a:rPr>
                        <a:t>Gradient przyrostu mocy – 4 % mocy osiągalnej [MW/min.]:</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900">
                          <a:effectLst/>
                        </a:rPr>
                        <a:t>1,3 MWe/min (0,53%) ÷ 2 MWe/min (0,9%)</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900">
                          <a:effectLst/>
                        </a:rPr>
                        <a:t>9 MWe/min (4%) ÷ 10,4 MWe/min (4,3%)</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45734260"/>
                  </a:ext>
                </a:extLst>
              </a:tr>
              <a:tr h="931904">
                <a:tc>
                  <a:txBody>
                    <a:bodyPr/>
                    <a:lstStyle/>
                    <a:p>
                      <a:pPr algn="ctr">
                        <a:lnSpc>
                          <a:spcPct val="115000"/>
                        </a:lnSpc>
                        <a:spcAft>
                          <a:spcPts val="1000"/>
                        </a:spcAft>
                      </a:pPr>
                      <a:r>
                        <a:rPr lang="pl-PL" sz="1000">
                          <a:effectLst/>
                        </a:rPr>
                        <a:t>5.</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a:effectLst/>
                        </a:rPr>
                        <a:t>Minimalna moc przy stabilnej/długotrwałej pracy na paliwie podstawowym (Minimum Techniczne Jednostki Wytwórczej) z dotrzymaniem aktualnych parametrów emisyjnych – 40% mocy osiągalnej</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 </a:t>
                      </a:r>
                      <a:endParaRPr lang="pl-PL" sz="1100">
                        <a:effectLst/>
                      </a:endParaRPr>
                    </a:p>
                    <a:p>
                      <a:pPr algn="ctr">
                        <a:lnSpc>
                          <a:spcPct val="115000"/>
                        </a:lnSpc>
                        <a:spcAft>
                          <a:spcPts val="1000"/>
                        </a:spcAft>
                      </a:pPr>
                      <a:r>
                        <a:rPr lang="pl-PL" sz="1000">
                          <a:effectLst/>
                        </a:rPr>
                        <a:t>129 MW ÷ 148,8 MW</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 </a:t>
                      </a:r>
                      <a:endParaRPr lang="pl-PL" sz="1100">
                        <a:effectLst/>
                      </a:endParaRPr>
                    </a:p>
                    <a:p>
                      <a:pPr algn="ctr">
                        <a:lnSpc>
                          <a:spcPct val="115000"/>
                        </a:lnSpc>
                        <a:spcAft>
                          <a:spcPts val="1000"/>
                        </a:spcAft>
                      </a:pPr>
                      <a:r>
                        <a:rPr lang="pl-PL" sz="1000">
                          <a:effectLst/>
                        </a:rPr>
                        <a:t>90 MW ÷ 96,98 MW</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82016049"/>
                  </a:ext>
                </a:extLst>
              </a:tr>
              <a:tr h="1293501">
                <a:tc>
                  <a:txBody>
                    <a:bodyPr/>
                    <a:lstStyle/>
                    <a:p>
                      <a:pPr algn="ctr">
                        <a:lnSpc>
                          <a:spcPct val="115000"/>
                        </a:lnSpc>
                        <a:spcAft>
                          <a:spcPts val="1000"/>
                        </a:spcAft>
                      </a:pPr>
                      <a:r>
                        <a:rPr lang="pl-PL" sz="1000" dirty="0">
                          <a:effectLst/>
                        </a:rPr>
                        <a:t>6.</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pl-PL" sz="1000">
                          <a:effectLst/>
                        </a:rPr>
                        <a:t>Rozwiązanie informatyczne i kontrolno-pomiarowe umożliwiające prognozowanie wpływu szybkich startów, odstawień i zmienności obciążenia (oraz związanych z tym czynności ruchowych) na wskaźniki awaryjności i dyspozycyjności bloku oraz optymalizację ekonomiczną eksploatacji bloku z uwzględnieniem jego bieżącego i prognozowanego stanu pracy oraz aspektów materiałowych, emisyjnych i sprawnościowych</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1000"/>
                        </a:spcAft>
                      </a:pPr>
                      <a:r>
                        <a:rPr lang="pl-PL" sz="1000" dirty="0">
                          <a:effectLst/>
                        </a:rPr>
                        <a:t>Dokładność narzędzia informatycznego w porównaniu do pomiarów na obiekcie </a:t>
                      </a:r>
                      <a:br>
                        <a:rPr lang="pl-PL" sz="1000" dirty="0">
                          <a:effectLst/>
                        </a:rPr>
                      </a:br>
                      <a:r>
                        <a:rPr lang="pl-PL" sz="1000" dirty="0">
                          <a:effectLst/>
                        </a:rPr>
                        <a:t>od 1 </a:t>
                      </a:r>
                      <a:r>
                        <a:rPr lang="pl-PL" sz="1000" dirty="0" err="1">
                          <a:effectLst/>
                        </a:rPr>
                        <a:t>kJ</a:t>
                      </a:r>
                      <a:r>
                        <a:rPr lang="pl-PL" sz="1000" dirty="0">
                          <a:effectLst/>
                        </a:rPr>
                        <a:t>/kWh do 216 </a:t>
                      </a:r>
                      <a:r>
                        <a:rPr lang="pl-PL" sz="1000" dirty="0" err="1">
                          <a:effectLst/>
                        </a:rPr>
                        <a:t>kJ</a:t>
                      </a:r>
                      <a:r>
                        <a:rPr lang="pl-PL" sz="1000" dirty="0">
                          <a:effectLst/>
                        </a:rPr>
                        <a:t>/kWh </a:t>
                      </a:r>
                      <a:endParaRPr lang="pl-PL" sz="1100" dirty="0">
                        <a:effectLst/>
                      </a:endParaRPr>
                    </a:p>
                    <a:p>
                      <a:pPr algn="ctr">
                        <a:lnSpc>
                          <a:spcPct val="115000"/>
                        </a:lnSpc>
                        <a:spcAft>
                          <a:spcPts val="1000"/>
                        </a:spcAft>
                      </a:pPr>
                      <a:r>
                        <a:rPr lang="pl-PL" sz="1000" dirty="0">
                          <a:effectLst/>
                        </a:rPr>
                        <a:t>mieszczą się w granicach błędu pomiarowego</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2661789623"/>
                  </a:ext>
                </a:extLst>
              </a:tr>
            </a:tbl>
          </a:graphicData>
        </a:graphic>
      </p:graphicFrame>
    </p:spTree>
    <p:extLst>
      <p:ext uri="{BB962C8B-B14F-4D97-AF65-F5344CB8AC3E}">
        <p14:creationId xmlns:p14="http://schemas.microsoft.com/office/powerpoint/2010/main" val="1307533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E4A729C0-86B6-EE98-5428-F7AC8D2A4B88}"/>
              </a:ext>
            </a:extLst>
          </p:cNvPr>
          <p:cNvSpPr>
            <a:spLocks noGrp="1"/>
          </p:cNvSpPr>
          <p:nvPr>
            <p:ph sz="quarter" idx="14"/>
          </p:nvPr>
        </p:nvSpPr>
        <p:spPr/>
        <p:txBody>
          <a:bodyPr/>
          <a:lstStyle/>
          <a:p>
            <a:r>
              <a:rPr lang="pl-PL" dirty="0"/>
              <a:t>Wyniki (2) Programu 200+ </a:t>
            </a:r>
          </a:p>
        </p:txBody>
      </p:sp>
      <p:sp>
        <p:nvSpPr>
          <p:cNvPr id="3" name="Symbol zastępczy numeru slajdu 2">
            <a:extLst>
              <a:ext uri="{FF2B5EF4-FFF2-40B4-BE49-F238E27FC236}">
                <a16:creationId xmlns:a16="http://schemas.microsoft.com/office/drawing/2014/main" id="{DBEA16B6-E10E-A206-2A43-13A9D652BA2D}"/>
              </a:ext>
            </a:extLst>
          </p:cNvPr>
          <p:cNvSpPr>
            <a:spLocks noGrp="1"/>
          </p:cNvSpPr>
          <p:nvPr>
            <p:ph type="sldNum" sz="quarter" idx="4"/>
          </p:nvPr>
        </p:nvSpPr>
        <p:spPr/>
        <p:txBody>
          <a:bodyPr/>
          <a:lstStyle/>
          <a:p>
            <a:fld id="{10828919-26D8-49F9-BED6-290AEDFCD9CD}" type="slidenum">
              <a:rPr lang="pl-PL" smtClean="0"/>
              <a:pPr/>
              <a:t>24</a:t>
            </a:fld>
            <a:endParaRPr lang="pl-PL" dirty="0"/>
          </a:p>
        </p:txBody>
      </p:sp>
      <p:sp>
        <p:nvSpPr>
          <p:cNvPr id="4" name="Symbol zastępczy zawartości 3">
            <a:extLst>
              <a:ext uri="{FF2B5EF4-FFF2-40B4-BE49-F238E27FC236}">
                <a16:creationId xmlns:a16="http://schemas.microsoft.com/office/drawing/2014/main" id="{9AFDD48B-3E14-D096-7DE3-D8679235815C}"/>
              </a:ext>
            </a:extLst>
          </p:cNvPr>
          <p:cNvSpPr>
            <a:spLocks noGrp="1"/>
          </p:cNvSpPr>
          <p:nvPr>
            <p:ph sz="quarter" idx="13"/>
          </p:nvPr>
        </p:nvSpPr>
        <p:spPr/>
        <p:txBody>
          <a:bodyPr/>
          <a:lstStyle/>
          <a:p>
            <a:pPr algn="ctr"/>
            <a:r>
              <a:rPr lang="pl-PL" b="1" dirty="0"/>
              <a:t>Zadania fakultatywne</a:t>
            </a:r>
          </a:p>
        </p:txBody>
      </p:sp>
      <p:graphicFrame>
        <p:nvGraphicFramePr>
          <p:cNvPr id="5" name="Tabela 4">
            <a:extLst>
              <a:ext uri="{FF2B5EF4-FFF2-40B4-BE49-F238E27FC236}">
                <a16:creationId xmlns:a16="http://schemas.microsoft.com/office/drawing/2014/main" id="{AA3A781F-A243-FD4E-CC71-6B4D4BF2FCCD}"/>
              </a:ext>
            </a:extLst>
          </p:cNvPr>
          <p:cNvGraphicFramePr>
            <a:graphicFrameLocks noGrp="1"/>
          </p:cNvGraphicFramePr>
          <p:nvPr>
            <p:extLst>
              <p:ext uri="{D42A27DB-BD31-4B8C-83A1-F6EECF244321}">
                <p14:modId xmlns:p14="http://schemas.microsoft.com/office/powerpoint/2010/main" val="639764687"/>
              </p:ext>
            </p:extLst>
          </p:nvPr>
        </p:nvGraphicFramePr>
        <p:xfrm>
          <a:off x="2561576" y="1649555"/>
          <a:ext cx="7792518" cy="4224855"/>
        </p:xfrm>
        <a:graphic>
          <a:graphicData uri="http://schemas.openxmlformats.org/drawingml/2006/table">
            <a:tbl>
              <a:tblPr firstRow="1" firstCol="1" bandRow="1">
                <a:tableStyleId>{7DF18680-E054-41AD-8BC1-D1AEF772440D}</a:tableStyleId>
              </a:tblPr>
              <a:tblGrid>
                <a:gridCol w="361823">
                  <a:extLst>
                    <a:ext uri="{9D8B030D-6E8A-4147-A177-3AD203B41FA5}">
                      <a16:colId xmlns:a16="http://schemas.microsoft.com/office/drawing/2014/main" val="764395183"/>
                    </a:ext>
                  </a:extLst>
                </a:gridCol>
                <a:gridCol w="4263669">
                  <a:extLst>
                    <a:ext uri="{9D8B030D-6E8A-4147-A177-3AD203B41FA5}">
                      <a16:colId xmlns:a16="http://schemas.microsoft.com/office/drawing/2014/main" val="1051991290"/>
                    </a:ext>
                  </a:extLst>
                </a:gridCol>
                <a:gridCol w="1583943">
                  <a:extLst>
                    <a:ext uri="{9D8B030D-6E8A-4147-A177-3AD203B41FA5}">
                      <a16:colId xmlns:a16="http://schemas.microsoft.com/office/drawing/2014/main" val="2806892199"/>
                    </a:ext>
                  </a:extLst>
                </a:gridCol>
                <a:gridCol w="1583083">
                  <a:extLst>
                    <a:ext uri="{9D8B030D-6E8A-4147-A177-3AD203B41FA5}">
                      <a16:colId xmlns:a16="http://schemas.microsoft.com/office/drawing/2014/main" val="999673646"/>
                    </a:ext>
                  </a:extLst>
                </a:gridCol>
              </a:tblGrid>
              <a:tr h="227320">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Grupa II. Nazwa zadania cząstkowego</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Pomiary 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Pomiary II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97846761"/>
                  </a:ext>
                </a:extLst>
              </a:tr>
              <a:tr h="1032580">
                <a:tc>
                  <a:txBody>
                    <a:bodyPr/>
                    <a:lstStyle/>
                    <a:p>
                      <a:pPr algn="ctr">
                        <a:lnSpc>
                          <a:spcPct val="115000"/>
                        </a:lnSpc>
                        <a:spcAft>
                          <a:spcPts val="1000"/>
                        </a:spcAft>
                      </a:pPr>
                      <a:r>
                        <a:rPr lang="pl-PL" sz="1000">
                          <a:effectLst/>
                        </a:rPr>
                        <a:t>1.</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Wzrost sprawności wytwarzania energii elektrycznej (netto) w obszarze od Minimum Technicznego Jednostki</a:t>
                      </a:r>
                      <a:r>
                        <a:rPr lang="pl-PL" sz="1100" dirty="0">
                          <a:effectLst/>
                        </a:rPr>
                        <a:t> </a:t>
                      </a:r>
                      <a:r>
                        <a:rPr lang="pl-PL" sz="1000" dirty="0">
                          <a:effectLst/>
                        </a:rPr>
                        <a:t>Wytwórczej do 60% wartości mocy osiągalnej bez</a:t>
                      </a:r>
                      <a:r>
                        <a:rPr lang="pl-PL" sz="1100" dirty="0">
                          <a:effectLst/>
                        </a:rPr>
                        <a:t> </a:t>
                      </a:r>
                      <a:r>
                        <a:rPr lang="pl-PL" sz="1000" dirty="0">
                          <a:effectLst/>
                        </a:rPr>
                        <a:t>znaczących ingerencji/modyfikacji w układ przepływowy</a:t>
                      </a:r>
                      <a:r>
                        <a:rPr lang="pl-PL" sz="1100" dirty="0">
                          <a:effectLst/>
                        </a:rPr>
                        <a:t> </a:t>
                      </a:r>
                      <a:r>
                        <a:rPr lang="pl-PL" sz="1000" dirty="0">
                          <a:effectLst/>
                        </a:rPr>
                        <a:t>turbiny</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1000"/>
                        </a:spcAft>
                      </a:pPr>
                      <a:r>
                        <a:rPr lang="pl-PL" sz="1000">
                          <a:effectLst/>
                        </a:rPr>
                        <a:t> </a:t>
                      </a:r>
                      <a:endParaRPr lang="pl-PL" sz="1100">
                        <a:effectLst/>
                      </a:endParaRPr>
                    </a:p>
                    <a:p>
                      <a:pPr algn="ctr">
                        <a:lnSpc>
                          <a:spcPct val="115000"/>
                        </a:lnSpc>
                        <a:spcAft>
                          <a:spcPts val="1000"/>
                        </a:spcAft>
                      </a:pPr>
                      <a:r>
                        <a:rPr lang="pl-PL" sz="1000">
                          <a:effectLst/>
                        </a:rPr>
                        <a:t>Wzrost sprawności </a:t>
                      </a:r>
                      <a:br>
                        <a:rPr lang="pl-PL" sz="1000">
                          <a:effectLst/>
                        </a:rPr>
                      </a:br>
                      <a:r>
                        <a:rPr lang="pl-PL" sz="1000">
                          <a:effectLst/>
                        </a:rPr>
                        <a:t>od 0,13 do 0,64 punktu procentowego</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663231877"/>
                  </a:ext>
                </a:extLst>
              </a:tr>
              <a:tr h="468813">
                <a:tc>
                  <a:txBody>
                    <a:bodyPr/>
                    <a:lstStyle/>
                    <a:p>
                      <a:pPr algn="ctr">
                        <a:lnSpc>
                          <a:spcPct val="115000"/>
                        </a:lnSpc>
                        <a:spcAft>
                          <a:spcPts val="1000"/>
                        </a:spcAft>
                      </a:pPr>
                      <a:r>
                        <a:rPr lang="pl-PL" sz="1000">
                          <a:effectLst/>
                        </a:rPr>
                        <a:t>2.</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Spełnienie wymogów BAT dla emisji Hg – jeden Wykonawca realizował zadanie</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1,22 µg/m</a:t>
                      </a:r>
                      <a:r>
                        <a:rPr lang="pl-PL" sz="1000" baseline="30000">
                          <a:effectLst/>
                        </a:rPr>
                        <a:t>3</a:t>
                      </a:r>
                      <a:r>
                        <a:rPr lang="pl-PL" sz="700">
                          <a:effectLst/>
                        </a:rPr>
                        <a:t>USR</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0,46 µg/m</a:t>
                      </a:r>
                      <a:r>
                        <a:rPr lang="pl-PL" sz="1000" baseline="30000">
                          <a:effectLst/>
                        </a:rPr>
                        <a:t>3</a:t>
                      </a:r>
                      <a:r>
                        <a:rPr lang="pl-PL" sz="700">
                          <a:effectLst/>
                        </a:rPr>
                        <a:t>USR </a:t>
                      </a:r>
                      <a:r>
                        <a:rPr lang="pl-PL" sz="1000">
                          <a:effectLst/>
                        </a:rPr>
                        <a:t>– redukcja 62%</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23524536"/>
                  </a:ext>
                </a:extLst>
              </a:tr>
              <a:tr h="227320">
                <a:tc>
                  <a:txBody>
                    <a:bodyPr/>
                    <a:lstStyle/>
                    <a:p>
                      <a:pPr algn="ctr">
                        <a:lnSpc>
                          <a:spcPct val="115000"/>
                        </a:lnSpc>
                        <a:spcAft>
                          <a:spcPts val="1000"/>
                        </a:spcAft>
                      </a:pPr>
                      <a:r>
                        <a:rPr lang="pl-PL" sz="1000">
                          <a:effectLst/>
                        </a:rPr>
                        <a:t>3.</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Spełnienie wymogów BAT dla emisji HCl</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1000"/>
                        </a:spcAft>
                      </a:pPr>
                      <a:r>
                        <a:rPr lang="pl-PL" sz="1000">
                          <a:effectLst/>
                        </a:rPr>
                        <a:t>Wykonawcy nie podjęli się realizacji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3913672722"/>
                  </a:ext>
                </a:extLst>
              </a:tr>
              <a:tr h="227320">
                <a:tc>
                  <a:txBody>
                    <a:bodyPr/>
                    <a:lstStyle/>
                    <a:p>
                      <a:pPr algn="ctr">
                        <a:lnSpc>
                          <a:spcPct val="115000"/>
                        </a:lnSpc>
                        <a:spcAft>
                          <a:spcPts val="1000"/>
                        </a:spcAft>
                      </a:pPr>
                      <a:r>
                        <a:rPr lang="pl-PL" sz="1000">
                          <a:effectLst/>
                        </a:rPr>
                        <a:t>4.</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Spełnienie wymogów BAT dla emisji HF</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1000"/>
                        </a:spcAft>
                      </a:pPr>
                      <a:r>
                        <a:rPr lang="pl-PL" sz="1000">
                          <a:effectLst/>
                        </a:rPr>
                        <a:t>Wykonawcy nie podjęli się realizacji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586377918"/>
                  </a:ext>
                </a:extLst>
              </a:tr>
              <a:tr h="468813">
                <a:tc>
                  <a:txBody>
                    <a:bodyPr/>
                    <a:lstStyle/>
                    <a:p>
                      <a:pPr algn="ctr">
                        <a:lnSpc>
                          <a:spcPct val="115000"/>
                        </a:lnSpc>
                        <a:spcAft>
                          <a:spcPts val="1000"/>
                        </a:spcAft>
                      </a:pPr>
                      <a:r>
                        <a:rPr lang="pl-PL" sz="1000">
                          <a:effectLst/>
                        </a:rPr>
                        <a:t>5.</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Spełnienie wymogów przepisów dla emisji boru w ściekach – jeden Wykonawca realizował zadanie</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91,6 mg/l.</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900">
                          <a:effectLst/>
                        </a:rPr>
                        <a:t>0,051 mg/l – 99% skuteczności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42377413"/>
                  </a:ext>
                </a:extLst>
              </a:tr>
              <a:tr h="227320">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9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07186752"/>
                  </a:ext>
                </a:extLst>
              </a:tr>
              <a:tr h="227320">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Grupa III. Nazwa zadania cząstkowego</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Pomiary 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Pomiary II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18001598"/>
                  </a:ext>
                </a:extLst>
              </a:tr>
              <a:tr h="227320">
                <a:tc>
                  <a:txBody>
                    <a:bodyPr/>
                    <a:lstStyle/>
                    <a:p>
                      <a:pPr algn="ctr">
                        <a:lnSpc>
                          <a:spcPct val="115000"/>
                        </a:lnSpc>
                        <a:spcAft>
                          <a:spcPts val="1000"/>
                        </a:spcAft>
                      </a:pPr>
                      <a:r>
                        <a:rPr lang="pl-PL" sz="1000">
                          <a:effectLst/>
                        </a:rPr>
                        <a:t>1.</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Spełnienie wymogów BAT dla emisji SO2</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1000"/>
                        </a:spcAft>
                      </a:pPr>
                      <a:r>
                        <a:rPr lang="pl-PL" sz="1000">
                          <a:effectLst/>
                        </a:rPr>
                        <a:t>Wykonawcy nie podjęli się realizacji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4275643391"/>
                  </a:ext>
                </a:extLst>
              </a:tr>
              <a:tr h="227320">
                <a:tc>
                  <a:txBody>
                    <a:bodyPr/>
                    <a:lstStyle/>
                    <a:p>
                      <a:pPr algn="ctr">
                        <a:lnSpc>
                          <a:spcPct val="115000"/>
                        </a:lnSpc>
                        <a:spcAft>
                          <a:spcPts val="1000"/>
                        </a:spcAft>
                      </a:pPr>
                      <a:r>
                        <a:rPr lang="pl-PL" sz="1000">
                          <a:effectLst/>
                        </a:rPr>
                        <a:t>2.</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Spełnienie wymogów BAT dla emisji NOx</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15000"/>
                        </a:lnSpc>
                        <a:spcAft>
                          <a:spcPts val="1000"/>
                        </a:spcAft>
                      </a:pPr>
                      <a:r>
                        <a:rPr lang="pl-PL" sz="1000">
                          <a:effectLst/>
                        </a:rPr>
                        <a:t>Wykonawcy nie podjęli się realizacji</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1679395688"/>
                  </a:ext>
                </a:extLst>
              </a:tr>
              <a:tr h="663409">
                <a:tc>
                  <a:txBody>
                    <a:bodyPr/>
                    <a:lstStyle/>
                    <a:p>
                      <a:pPr algn="ctr">
                        <a:lnSpc>
                          <a:spcPct val="115000"/>
                        </a:lnSpc>
                        <a:spcAft>
                          <a:spcPts val="1000"/>
                        </a:spcAft>
                      </a:pPr>
                      <a:r>
                        <a:rPr lang="pl-PL" sz="1000">
                          <a:effectLst/>
                        </a:rPr>
                        <a:t>3.</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Spełnienie wymogów BAT dla emisji pyłu – jeden Wykonawca realizował zadanie</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a:effectLst/>
                        </a:rPr>
                        <a:t> </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pl-PL" sz="1000" dirty="0">
                          <a:effectLst/>
                        </a:rPr>
                        <a:t>12,6 mg/ m</a:t>
                      </a:r>
                      <a:r>
                        <a:rPr lang="pl-PL" sz="1000" baseline="30000" dirty="0">
                          <a:effectLst/>
                        </a:rPr>
                        <a:t>3</a:t>
                      </a:r>
                      <a:r>
                        <a:rPr lang="pl-PL" sz="700" dirty="0">
                          <a:effectLst/>
                        </a:rPr>
                        <a:t>USR </a:t>
                      </a:r>
                      <a:r>
                        <a:rPr lang="pl-PL" sz="900" dirty="0">
                          <a:effectLst/>
                        </a:rPr>
                        <a:t>– spełnione wymagania BAT</a:t>
                      </a:r>
                      <a:endParaRPr lang="pl-P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00927981"/>
                  </a:ext>
                </a:extLst>
              </a:tr>
            </a:tbl>
          </a:graphicData>
        </a:graphic>
      </p:graphicFrame>
    </p:spTree>
    <p:extLst>
      <p:ext uri="{BB962C8B-B14F-4D97-AF65-F5344CB8AC3E}">
        <p14:creationId xmlns:p14="http://schemas.microsoft.com/office/powerpoint/2010/main" val="34420952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601357A5-8C9A-F475-4DF9-9D9559A82112}"/>
              </a:ext>
            </a:extLst>
          </p:cNvPr>
          <p:cNvSpPr>
            <a:spLocks noGrp="1"/>
          </p:cNvSpPr>
          <p:nvPr>
            <p:ph sz="quarter" idx="14"/>
          </p:nvPr>
        </p:nvSpPr>
        <p:spPr>
          <a:xfrm>
            <a:off x="912000" y="249600"/>
            <a:ext cx="7450604" cy="624000"/>
          </a:xfrm>
        </p:spPr>
        <p:txBody>
          <a:bodyPr>
            <a:normAutofit fontScale="70000" lnSpcReduction="20000"/>
          </a:bodyPr>
          <a:lstStyle/>
          <a:p>
            <a:r>
              <a:rPr lang="pl-PL" dirty="0"/>
              <a:t>Działania w 2022 r. dla wykorzystania efektów Programu 200+</a:t>
            </a:r>
          </a:p>
        </p:txBody>
      </p:sp>
      <p:sp>
        <p:nvSpPr>
          <p:cNvPr id="3" name="Symbol zastępczy numeru slajdu 2">
            <a:extLst>
              <a:ext uri="{FF2B5EF4-FFF2-40B4-BE49-F238E27FC236}">
                <a16:creationId xmlns:a16="http://schemas.microsoft.com/office/drawing/2014/main" id="{F2A8A941-5FF4-A499-4D19-A02279EA549A}"/>
              </a:ext>
            </a:extLst>
          </p:cNvPr>
          <p:cNvSpPr>
            <a:spLocks noGrp="1"/>
          </p:cNvSpPr>
          <p:nvPr>
            <p:ph type="sldNum" sz="quarter" idx="4"/>
          </p:nvPr>
        </p:nvSpPr>
        <p:spPr/>
        <p:txBody>
          <a:bodyPr/>
          <a:lstStyle/>
          <a:p>
            <a:fld id="{10828919-26D8-49F9-BED6-290AEDFCD9CD}" type="slidenum">
              <a:rPr lang="pl-PL" smtClean="0"/>
              <a:pPr/>
              <a:t>25</a:t>
            </a:fld>
            <a:endParaRPr lang="pl-PL" dirty="0"/>
          </a:p>
        </p:txBody>
      </p:sp>
      <p:sp>
        <p:nvSpPr>
          <p:cNvPr id="4" name="Symbol zastępczy zawartości 3">
            <a:extLst>
              <a:ext uri="{FF2B5EF4-FFF2-40B4-BE49-F238E27FC236}">
                <a16:creationId xmlns:a16="http://schemas.microsoft.com/office/drawing/2014/main" id="{ABDA7968-1F20-A020-81DF-87DA68284506}"/>
              </a:ext>
            </a:extLst>
          </p:cNvPr>
          <p:cNvSpPr>
            <a:spLocks noGrp="1"/>
          </p:cNvSpPr>
          <p:nvPr>
            <p:ph sz="quarter" idx="13"/>
          </p:nvPr>
        </p:nvSpPr>
        <p:spPr>
          <a:xfrm>
            <a:off x="1057834" y="1186648"/>
            <a:ext cx="10996041" cy="5411376"/>
          </a:xfrm>
        </p:spPr>
        <p:txBody>
          <a:bodyPr>
            <a:normAutofit lnSpcReduction="10000"/>
          </a:bodyPr>
          <a:lstStyle/>
          <a:p>
            <a:pPr marL="457200" indent="-457200">
              <a:buFont typeface="+mj-lt"/>
              <a:buAutoNum type="arabicPeriod"/>
            </a:pPr>
            <a:r>
              <a:rPr lang="pl-PL" b="1" dirty="0"/>
              <a:t>2022.05.24 posiedzenie Komisji sejmowej </a:t>
            </a:r>
            <a:r>
              <a:rPr lang="pl-PL" dirty="0"/>
              <a:t>nt.  </a:t>
            </a:r>
            <a:r>
              <a:rPr lang="pl-PL" i="1" dirty="0"/>
              <a:t>informacji o wykorzystaniu efektów Programu NCBR „Bloki 200+” </a:t>
            </a:r>
            <a:r>
              <a:rPr lang="pl-PL" dirty="0"/>
              <a:t>dla zapewniania zrównoważonego  bilansu mocy i energii w KSE i określeniu warunków dla utrzymania bloków 200 po 2025r. </a:t>
            </a:r>
          </a:p>
          <a:p>
            <a:pPr marL="457200" indent="-457200">
              <a:buFont typeface="+mj-lt"/>
              <a:buAutoNum type="arabicPeriod"/>
            </a:pPr>
            <a:r>
              <a:rPr lang="pl-PL" b="1" dirty="0"/>
              <a:t>2022.06.08 spotkanie </a:t>
            </a:r>
            <a:r>
              <a:rPr lang="pl-PL" b="1" dirty="0" err="1"/>
              <a:t>MKiŚ</a:t>
            </a:r>
            <a:r>
              <a:rPr lang="pl-PL" dirty="0"/>
              <a:t> z udziałem PSE, Wytwórców, TGPE</a:t>
            </a:r>
          </a:p>
          <a:p>
            <a:r>
              <a:rPr lang="pl-PL" dirty="0"/>
              <a:t>Przedstawiono  propozycje: </a:t>
            </a:r>
          </a:p>
          <a:p>
            <a:pPr marL="342900" indent="-342900">
              <a:buFont typeface="Wingdings" panose="05000000000000000000" pitchFamily="2" charset="2"/>
              <a:buChar char="§"/>
            </a:pPr>
            <a:r>
              <a:rPr lang="pl-PL" dirty="0"/>
              <a:t>Przygotowanie planu wykorzystania istniejących jednostek wytwórczych z uwzględnieniem możliwości zwiększenia efektywności i okresu funkcjonowania bloków węglowych wraz z niezbędnymi działaniami modernizacyjnymi i utrzymaniowymi na rzecz zapewnienia właściwego poziomu mocy stabilnych i właściwego bilansowania.</a:t>
            </a:r>
          </a:p>
          <a:p>
            <a:pPr marL="342900" indent="-342900">
              <a:buFont typeface="Wingdings" panose="05000000000000000000" pitchFamily="2" charset="2"/>
              <a:buChar char="§"/>
            </a:pPr>
            <a:r>
              <a:rPr lang="pl-PL" dirty="0"/>
              <a:t>Opracowanie Planu przy udziale zespołu ds. bezpieczeństwa energetycznego prowadzonego przez ministra ds. energii, a także ministra ds. aktywów państwowych oraz pełnomocnika ds. strategicznej infrastruktury energetycznej i spółek Skarbu Państwa </a:t>
            </a:r>
          </a:p>
          <a:p>
            <a:pPr marL="342900" indent="-342900">
              <a:buFont typeface="Wingdings" panose="05000000000000000000" pitchFamily="2" charset="2"/>
              <a:buChar char="§"/>
            </a:pPr>
            <a:r>
              <a:rPr lang="pl-PL" dirty="0"/>
              <a:t>Przedstawiono porównanie podstawowych parametrów elastyczności pracy bloków po modernizacji wg Programu 200+ (spełniających wymagania środowiskowe IED i BAT) z nowymi blokami węglowymi i blokami gazowymi (wg. danych od operatorów bloków)</a:t>
            </a:r>
          </a:p>
          <a:p>
            <a:pPr marL="342900" indent="-342900">
              <a:buFontTx/>
              <a:buChar char="-"/>
            </a:pPr>
            <a:endParaRPr lang="pl-PL" dirty="0"/>
          </a:p>
        </p:txBody>
      </p:sp>
    </p:spTree>
    <p:extLst>
      <p:ext uri="{BB962C8B-B14F-4D97-AF65-F5344CB8AC3E}">
        <p14:creationId xmlns:p14="http://schemas.microsoft.com/office/powerpoint/2010/main" val="11313226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4E9CD079-177E-2886-DC77-AF6A29BF0C69}"/>
              </a:ext>
            </a:extLst>
          </p:cNvPr>
          <p:cNvSpPr>
            <a:spLocks noGrp="1"/>
          </p:cNvSpPr>
          <p:nvPr>
            <p:ph sz="quarter" idx="14"/>
          </p:nvPr>
        </p:nvSpPr>
        <p:spPr>
          <a:xfrm>
            <a:off x="912000" y="166473"/>
            <a:ext cx="7172457" cy="937048"/>
          </a:xfrm>
        </p:spPr>
        <p:txBody>
          <a:bodyPr>
            <a:normAutofit/>
          </a:bodyPr>
          <a:lstStyle/>
          <a:p>
            <a:r>
              <a:rPr lang="pl-PL" dirty="0"/>
              <a:t>Efekty Programu 200+ (czasy rozruchów)</a:t>
            </a:r>
          </a:p>
        </p:txBody>
      </p:sp>
      <p:sp>
        <p:nvSpPr>
          <p:cNvPr id="3" name="Symbol zastępczy numeru slajdu 2">
            <a:extLst>
              <a:ext uri="{FF2B5EF4-FFF2-40B4-BE49-F238E27FC236}">
                <a16:creationId xmlns:a16="http://schemas.microsoft.com/office/drawing/2014/main" id="{1FB4FFC6-B17B-7D53-9624-AFFBD1E10E66}"/>
              </a:ext>
            </a:extLst>
          </p:cNvPr>
          <p:cNvSpPr>
            <a:spLocks noGrp="1"/>
          </p:cNvSpPr>
          <p:nvPr>
            <p:ph type="sldNum" sz="quarter" idx="4"/>
          </p:nvPr>
        </p:nvSpPr>
        <p:spPr/>
        <p:txBody>
          <a:bodyPr/>
          <a:lstStyle/>
          <a:p>
            <a:fld id="{10828919-26D8-49F9-BED6-290AEDFCD9CD}" type="slidenum">
              <a:rPr lang="pl-PL" smtClean="0"/>
              <a:pPr/>
              <a:t>26</a:t>
            </a:fld>
            <a:endParaRPr lang="pl-PL" dirty="0"/>
          </a:p>
        </p:txBody>
      </p:sp>
      <p:sp>
        <p:nvSpPr>
          <p:cNvPr id="4" name="Symbol zastępczy zawartości 3">
            <a:extLst>
              <a:ext uri="{FF2B5EF4-FFF2-40B4-BE49-F238E27FC236}">
                <a16:creationId xmlns:a16="http://schemas.microsoft.com/office/drawing/2014/main" id="{E18FB51E-602E-980F-D5D0-CE8C07DCDC72}"/>
              </a:ext>
            </a:extLst>
          </p:cNvPr>
          <p:cNvSpPr>
            <a:spLocks noGrp="1"/>
          </p:cNvSpPr>
          <p:nvPr>
            <p:ph sz="quarter" idx="13"/>
          </p:nvPr>
        </p:nvSpPr>
        <p:spPr>
          <a:xfrm>
            <a:off x="912000" y="1186648"/>
            <a:ext cx="11279999" cy="5411376"/>
          </a:xfrm>
        </p:spPr>
        <p:txBody>
          <a:bodyPr/>
          <a:lstStyle/>
          <a:p>
            <a:r>
              <a:rPr lang="pl-PL" b="1" dirty="0"/>
              <a:t>cd. 2022.06.08 spotkanie </a:t>
            </a:r>
            <a:r>
              <a:rPr lang="pl-PL" b="1" dirty="0" err="1"/>
              <a:t>MKiS</a:t>
            </a:r>
            <a:r>
              <a:rPr lang="pl-PL" b="1" dirty="0"/>
              <a:t>  </a:t>
            </a:r>
            <a:r>
              <a:rPr lang="pl-PL" dirty="0"/>
              <a:t>porównanie podstawowych parametrów elastyczności pracy bloków po modernizacji wg Programu 200+ z blokami klasy 1000MW i blokami gazowymi (wg. danych od operatorów bloków)</a:t>
            </a:r>
          </a:p>
          <a:p>
            <a:endParaRPr lang="pl-PL" dirty="0"/>
          </a:p>
        </p:txBody>
      </p:sp>
      <p:pic>
        <p:nvPicPr>
          <p:cNvPr id="5" name="Obraz 4">
            <a:extLst>
              <a:ext uri="{FF2B5EF4-FFF2-40B4-BE49-F238E27FC236}">
                <a16:creationId xmlns:a16="http://schemas.microsoft.com/office/drawing/2014/main" id="{4F429258-C3B6-40A3-1001-3A61B5DFDB31}"/>
              </a:ext>
            </a:extLst>
          </p:cNvPr>
          <p:cNvPicPr>
            <a:picLocks noChangeAspect="1"/>
          </p:cNvPicPr>
          <p:nvPr/>
        </p:nvPicPr>
        <p:blipFill>
          <a:blip r:embed="rId2"/>
          <a:stretch>
            <a:fillRect/>
          </a:stretch>
        </p:blipFill>
        <p:spPr>
          <a:xfrm>
            <a:off x="1117600" y="2123695"/>
            <a:ext cx="9768114" cy="4219047"/>
          </a:xfrm>
          <a:prstGeom prst="rect">
            <a:avLst/>
          </a:prstGeom>
        </p:spPr>
      </p:pic>
    </p:spTree>
    <p:extLst>
      <p:ext uri="{BB962C8B-B14F-4D97-AF65-F5344CB8AC3E}">
        <p14:creationId xmlns:p14="http://schemas.microsoft.com/office/powerpoint/2010/main" val="19959946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98E70F5E-01A6-0E36-9156-87D19D22B100}"/>
              </a:ext>
            </a:extLst>
          </p:cNvPr>
          <p:cNvSpPr>
            <a:spLocks noGrp="1"/>
          </p:cNvSpPr>
          <p:nvPr>
            <p:ph sz="quarter" idx="14"/>
          </p:nvPr>
        </p:nvSpPr>
        <p:spPr>
          <a:xfrm>
            <a:off x="884567" y="171268"/>
            <a:ext cx="7454761" cy="649619"/>
          </a:xfrm>
        </p:spPr>
        <p:txBody>
          <a:bodyPr>
            <a:noAutofit/>
          </a:bodyPr>
          <a:lstStyle/>
          <a:p>
            <a:r>
              <a:rPr lang="pl-PL" sz="3000" dirty="0"/>
              <a:t>Efekty Programu 200+ (minimum techniczne)</a:t>
            </a:r>
          </a:p>
        </p:txBody>
      </p:sp>
      <p:sp>
        <p:nvSpPr>
          <p:cNvPr id="3" name="Symbol zastępczy numeru slajdu 2">
            <a:extLst>
              <a:ext uri="{FF2B5EF4-FFF2-40B4-BE49-F238E27FC236}">
                <a16:creationId xmlns:a16="http://schemas.microsoft.com/office/drawing/2014/main" id="{9547A4E3-09FC-15E9-89E6-8A6E8FAC70CA}"/>
              </a:ext>
            </a:extLst>
          </p:cNvPr>
          <p:cNvSpPr>
            <a:spLocks noGrp="1"/>
          </p:cNvSpPr>
          <p:nvPr>
            <p:ph type="sldNum" sz="quarter" idx="4"/>
          </p:nvPr>
        </p:nvSpPr>
        <p:spPr/>
        <p:txBody>
          <a:bodyPr/>
          <a:lstStyle/>
          <a:p>
            <a:fld id="{10828919-26D8-49F9-BED6-290AEDFCD9CD}" type="slidenum">
              <a:rPr lang="pl-PL" smtClean="0"/>
              <a:pPr/>
              <a:t>27</a:t>
            </a:fld>
            <a:endParaRPr lang="pl-PL" dirty="0"/>
          </a:p>
        </p:txBody>
      </p:sp>
      <p:pic>
        <p:nvPicPr>
          <p:cNvPr id="5" name="Symbol zastępczy zawartości 4">
            <a:extLst>
              <a:ext uri="{FF2B5EF4-FFF2-40B4-BE49-F238E27FC236}">
                <a16:creationId xmlns:a16="http://schemas.microsoft.com/office/drawing/2014/main" id="{AD552956-A7E5-B7DC-C790-9B4A3CADB0B7}"/>
              </a:ext>
            </a:extLst>
          </p:cNvPr>
          <p:cNvPicPr>
            <a:picLocks noGrp="1" noChangeAspect="1"/>
          </p:cNvPicPr>
          <p:nvPr>
            <p:ph sz="quarter" idx="13"/>
          </p:nvPr>
        </p:nvPicPr>
        <p:blipFill>
          <a:blip r:embed="rId2"/>
          <a:stretch>
            <a:fillRect/>
          </a:stretch>
        </p:blipFill>
        <p:spPr>
          <a:xfrm>
            <a:off x="1354287" y="1422400"/>
            <a:ext cx="9483425" cy="4707932"/>
          </a:xfrm>
          <a:prstGeom prst="rect">
            <a:avLst/>
          </a:prstGeom>
        </p:spPr>
      </p:pic>
    </p:spTree>
    <p:extLst>
      <p:ext uri="{BB962C8B-B14F-4D97-AF65-F5344CB8AC3E}">
        <p14:creationId xmlns:p14="http://schemas.microsoft.com/office/powerpoint/2010/main" val="37965749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numeru slajdu 2">
            <a:extLst>
              <a:ext uri="{FF2B5EF4-FFF2-40B4-BE49-F238E27FC236}">
                <a16:creationId xmlns:a16="http://schemas.microsoft.com/office/drawing/2014/main" id="{4EC43023-CE38-95F0-805D-75AD2A75C20D}"/>
              </a:ext>
            </a:extLst>
          </p:cNvPr>
          <p:cNvSpPr>
            <a:spLocks noGrp="1"/>
          </p:cNvSpPr>
          <p:nvPr>
            <p:ph type="sldNum" sz="quarter" idx="4"/>
          </p:nvPr>
        </p:nvSpPr>
        <p:spPr/>
        <p:txBody>
          <a:bodyPr/>
          <a:lstStyle/>
          <a:p>
            <a:fld id="{10828919-26D8-49F9-BED6-290AEDFCD9CD}" type="slidenum">
              <a:rPr lang="pl-PL" smtClean="0"/>
              <a:pPr/>
              <a:t>28</a:t>
            </a:fld>
            <a:endParaRPr lang="pl-PL" dirty="0"/>
          </a:p>
        </p:txBody>
      </p:sp>
      <p:sp>
        <p:nvSpPr>
          <p:cNvPr id="4" name="Symbol zastępczy zawartości 3">
            <a:extLst>
              <a:ext uri="{FF2B5EF4-FFF2-40B4-BE49-F238E27FC236}">
                <a16:creationId xmlns:a16="http://schemas.microsoft.com/office/drawing/2014/main" id="{15C762D2-E40B-F6FD-ACAA-5067A9C34F8F}"/>
              </a:ext>
            </a:extLst>
          </p:cNvPr>
          <p:cNvSpPr>
            <a:spLocks noGrp="1"/>
          </p:cNvSpPr>
          <p:nvPr>
            <p:ph sz="quarter" idx="13"/>
          </p:nvPr>
        </p:nvSpPr>
        <p:spPr/>
        <p:txBody>
          <a:bodyPr/>
          <a:lstStyle/>
          <a:p>
            <a:endParaRPr lang="pl-PL" dirty="0"/>
          </a:p>
          <a:p>
            <a:endParaRPr lang="pl-PL" dirty="0"/>
          </a:p>
        </p:txBody>
      </p:sp>
      <p:sp>
        <p:nvSpPr>
          <p:cNvPr id="5" name="Symbol zastępczy zawartości 1">
            <a:extLst>
              <a:ext uri="{FF2B5EF4-FFF2-40B4-BE49-F238E27FC236}">
                <a16:creationId xmlns:a16="http://schemas.microsoft.com/office/drawing/2014/main" id="{6BD64069-6FE8-D99B-5954-6DE9B4A2173B}"/>
              </a:ext>
            </a:extLst>
          </p:cNvPr>
          <p:cNvSpPr>
            <a:spLocks noGrp="1"/>
          </p:cNvSpPr>
          <p:nvPr>
            <p:ph sz="quarter" idx="14"/>
          </p:nvPr>
        </p:nvSpPr>
        <p:spPr>
          <a:xfrm>
            <a:off x="911224" y="249238"/>
            <a:ext cx="7190359" cy="592591"/>
          </a:xfrm>
        </p:spPr>
        <p:txBody>
          <a:bodyPr>
            <a:noAutofit/>
          </a:bodyPr>
          <a:lstStyle/>
          <a:p>
            <a:r>
              <a:rPr lang="pl-PL" sz="3000" dirty="0"/>
              <a:t>Efekty Programu 200+ (gradient obciążenia)</a:t>
            </a:r>
          </a:p>
        </p:txBody>
      </p:sp>
      <p:pic>
        <p:nvPicPr>
          <p:cNvPr id="6" name="Obraz 5">
            <a:extLst>
              <a:ext uri="{FF2B5EF4-FFF2-40B4-BE49-F238E27FC236}">
                <a16:creationId xmlns:a16="http://schemas.microsoft.com/office/drawing/2014/main" id="{A9372A72-D443-7C3A-0B67-5F54A232BC8E}"/>
              </a:ext>
            </a:extLst>
          </p:cNvPr>
          <p:cNvPicPr>
            <a:picLocks noChangeAspect="1"/>
          </p:cNvPicPr>
          <p:nvPr/>
        </p:nvPicPr>
        <p:blipFill>
          <a:blip r:embed="rId2"/>
          <a:stretch>
            <a:fillRect/>
          </a:stretch>
        </p:blipFill>
        <p:spPr>
          <a:xfrm>
            <a:off x="1621255" y="1440873"/>
            <a:ext cx="9673160" cy="4634042"/>
          </a:xfrm>
          <a:prstGeom prst="rect">
            <a:avLst/>
          </a:prstGeom>
          <a:ln>
            <a:noFill/>
          </a:ln>
          <a:effectLst>
            <a:softEdge rad="112500"/>
          </a:effectLst>
        </p:spPr>
      </p:pic>
    </p:spTree>
    <p:extLst>
      <p:ext uri="{BB962C8B-B14F-4D97-AF65-F5344CB8AC3E}">
        <p14:creationId xmlns:p14="http://schemas.microsoft.com/office/powerpoint/2010/main" val="353940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54065940-A3D2-0273-64F3-E9A1760E8392}"/>
              </a:ext>
            </a:extLst>
          </p:cNvPr>
          <p:cNvSpPr>
            <a:spLocks noGrp="1"/>
          </p:cNvSpPr>
          <p:nvPr>
            <p:ph sz="quarter" idx="14"/>
          </p:nvPr>
        </p:nvSpPr>
        <p:spPr>
          <a:xfrm>
            <a:off x="911999" y="249600"/>
            <a:ext cx="7518769" cy="624000"/>
          </a:xfrm>
        </p:spPr>
        <p:txBody>
          <a:bodyPr>
            <a:noAutofit/>
          </a:bodyPr>
          <a:lstStyle/>
          <a:p>
            <a:r>
              <a:rPr lang="pl-PL" sz="3000" dirty="0"/>
              <a:t>Działania w 2023 r. dla wykorzystania efektów Programu 200+</a:t>
            </a:r>
          </a:p>
        </p:txBody>
      </p:sp>
      <p:sp>
        <p:nvSpPr>
          <p:cNvPr id="3" name="Symbol zastępczy numeru slajdu 2">
            <a:extLst>
              <a:ext uri="{FF2B5EF4-FFF2-40B4-BE49-F238E27FC236}">
                <a16:creationId xmlns:a16="http://schemas.microsoft.com/office/drawing/2014/main" id="{299EDC91-76BE-137E-06B1-B295D2089025}"/>
              </a:ext>
            </a:extLst>
          </p:cNvPr>
          <p:cNvSpPr>
            <a:spLocks noGrp="1"/>
          </p:cNvSpPr>
          <p:nvPr>
            <p:ph type="sldNum" sz="quarter" idx="4"/>
          </p:nvPr>
        </p:nvSpPr>
        <p:spPr/>
        <p:txBody>
          <a:bodyPr/>
          <a:lstStyle/>
          <a:p>
            <a:fld id="{10828919-26D8-49F9-BED6-290AEDFCD9CD}" type="slidenum">
              <a:rPr lang="pl-PL" smtClean="0"/>
              <a:pPr/>
              <a:t>29</a:t>
            </a:fld>
            <a:endParaRPr lang="pl-PL" dirty="0"/>
          </a:p>
        </p:txBody>
      </p:sp>
      <p:sp>
        <p:nvSpPr>
          <p:cNvPr id="4" name="Symbol zastępczy zawartości 3">
            <a:extLst>
              <a:ext uri="{FF2B5EF4-FFF2-40B4-BE49-F238E27FC236}">
                <a16:creationId xmlns:a16="http://schemas.microsoft.com/office/drawing/2014/main" id="{E02CD21E-FEA9-2A6E-3634-95E4FC5731EB}"/>
              </a:ext>
            </a:extLst>
          </p:cNvPr>
          <p:cNvSpPr>
            <a:spLocks noGrp="1"/>
          </p:cNvSpPr>
          <p:nvPr>
            <p:ph sz="quarter" idx="13"/>
          </p:nvPr>
        </p:nvSpPr>
        <p:spPr/>
        <p:txBody>
          <a:bodyPr>
            <a:normAutofit/>
          </a:bodyPr>
          <a:lstStyle/>
          <a:p>
            <a:pPr algn="just"/>
            <a:r>
              <a:rPr lang="pl-PL" b="1" dirty="0"/>
              <a:t>2023.04.14 spotkanie w </a:t>
            </a:r>
            <a:r>
              <a:rPr lang="pl-PL" b="1" dirty="0" err="1"/>
              <a:t>MKiŚ</a:t>
            </a:r>
            <a:r>
              <a:rPr lang="pl-PL" b="1" dirty="0"/>
              <a:t> </a:t>
            </a:r>
            <a:r>
              <a:rPr lang="pl-PL" dirty="0"/>
              <a:t>z udziałem PSE, TGPE, Tauron, ENEA nt. możliwości wdrożenia efektów Programu 200+ . Nie uzgodniono realizacji wniosku PSE o przeprowadzenie dodatkowych pomiarów potwierdzających uzyskane efekty Programu, na koszt wytwórców </a:t>
            </a:r>
          </a:p>
          <a:p>
            <a:pPr algn="just"/>
            <a:endParaRPr lang="pl-PL" dirty="0"/>
          </a:p>
          <a:p>
            <a:pPr algn="just"/>
            <a:r>
              <a:rPr lang="pl-PL" b="1" dirty="0"/>
              <a:t>2023.07.07. Wniosek TGPE do Minister </a:t>
            </a:r>
            <a:r>
              <a:rPr lang="pl-PL" b="1" dirty="0" err="1"/>
              <a:t>MKiS</a:t>
            </a:r>
            <a:r>
              <a:rPr lang="pl-PL" b="1" dirty="0"/>
              <a:t> </a:t>
            </a:r>
            <a:r>
              <a:rPr lang="pl-PL" dirty="0"/>
              <a:t>A. Moskwy w sprawie powołania Zespołu do przygotowania </a:t>
            </a:r>
            <a:r>
              <a:rPr lang="pl-PL" b="1" dirty="0"/>
              <a:t>Programu przedłużenia eksploatacji bloków węglowych w okresie przejściowym, </a:t>
            </a:r>
            <a:r>
              <a:rPr lang="pl-PL" dirty="0"/>
              <a:t>który powinien obejmować zarówno zakres technologiczny jak i ekonomiczny. W zakresie technologicznym jest również </a:t>
            </a:r>
            <a:r>
              <a:rPr lang="pl-PL" b="1" dirty="0"/>
              <a:t>dostosowanie bloków do nowego reżimu pracy i możliwości świadczenia usług elastyczności dla PSE. </a:t>
            </a:r>
            <a:r>
              <a:rPr lang="pl-PL" dirty="0"/>
              <a:t>W tym zakresie pomocne mogą być </a:t>
            </a:r>
            <a:r>
              <a:rPr lang="pl-PL" b="1" dirty="0"/>
              <a:t>metody wypracowane w Programie 200+</a:t>
            </a:r>
          </a:p>
          <a:p>
            <a:pPr algn="just"/>
            <a:endParaRPr lang="pl-PL" b="1" dirty="0"/>
          </a:p>
          <a:p>
            <a:pPr algn="just"/>
            <a:r>
              <a:rPr lang="pl-PL" b="1" dirty="0"/>
              <a:t>2023.10.26 spotkanie w </a:t>
            </a:r>
            <a:r>
              <a:rPr lang="pl-PL" b="1" dirty="0" err="1"/>
              <a:t>MKiS</a:t>
            </a:r>
            <a:r>
              <a:rPr lang="pl-PL" b="1" dirty="0"/>
              <a:t> </a:t>
            </a:r>
            <a:r>
              <a:rPr lang="pl-PL" dirty="0"/>
              <a:t>nt. możliwości przedłużenia pracy bloków węglowych, w szczególności klasy 200, konieczność przeprowadzenia inwentaryzacji stanu technicznego dla optymalnego wyboru bloków do modernizacji oraz konieczność pilnych działań dla utrzymania właściwego stanu technicznego wybranych bloków, które mogą być zakwalifikowane do modernizacji, w celu dostosowania do pracy elastycznej z wykorzystaniem metod wypracowanych w Programie 200+ .</a:t>
            </a:r>
          </a:p>
        </p:txBody>
      </p:sp>
    </p:spTree>
    <p:extLst>
      <p:ext uri="{BB962C8B-B14F-4D97-AF65-F5344CB8AC3E}">
        <p14:creationId xmlns:p14="http://schemas.microsoft.com/office/powerpoint/2010/main" val="12978139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D4B1C666-AC67-6E84-4130-6D47DD434A0E}"/>
              </a:ext>
            </a:extLst>
          </p:cNvPr>
          <p:cNvSpPr>
            <a:spLocks noGrp="1"/>
          </p:cNvSpPr>
          <p:nvPr>
            <p:ph sz="quarter" idx="14"/>
          </p:nvPr>
        </p:nvSpPr>
        <p:spPr/>
        <p:txBody>
          <a:bodyPr/>
          <a:lstStyle/>
          <a:p>
            <a:r>
              <a:rPr lang="pl-PL" dirty="0"/>
              <a:t>Wprowadzenie </a:t>
            </a:r>
          </a:p>
        </p:txBody>
      </p:sp>
      <p:sp>
        <p:nvSpPr>
          <p:cNvPr id="3" name="Symbol zastępczy numeru slajdu 2">
            <a:extLst>
              <a:ext uri="{FF2B5EF4-FFF2-40B4-BE49-F238E27FC236}">
                <a16:creationId xmlns:a16="http://schemas.microsoft.com/office/drawing/2014/main" id="{633C0C7A-F0AB-50C1-F589-AC5DD0981873}"/>
              </a:ext>
            </a:extLst>
          </p:cNvPr>
          <p:cNvSpPr>
            <a:spLocks noGrp="1"/>
          </p:cNvSpPr>
          <p:nvPr>
            <p:ph type="sldNum" sz="quarter" idx="4"/>
          </p:nvPr>
        </p:nvSpPr>
        <p:spPr/>
        <p:txBody>
          <a:bodyPr/>
          <a:lstStyle/>
          <a:p>
            <a:fld id="{10828919-26D8-49F9-BED6-290AEDFCD9CD}" type="slidenum">
              <a:rPr lang="pl-PL" smtClean="0"/>
              <a:pPr/>
              <a:t>3</a:t>
            </a:fld>
            <a:endParaRPr lang="pl-PL" dirty="0"/>
          </a:p>
        </p:txBody>
      </p:sp>
      <p:sp>
        <p:nvSpPr>
          <p:cNvPr id="4" name="Symbol zastępczy zawartości 3">
            <a:extLst>
              <a:ext uri="{FF2B5EF4-FFF2-40B4-BE49-F238E27FC236}">
                <a16:creationId xmlns:a16="http://schemas.microsoft.com/office/drawing/2014/main" id="{14027231-E1BA-F677-2338-D20434EB4501}"/>
              </a:ext>
            </a:extLst>
          </p:cNvPr>
          <p:cNvSpPr>
            <a:spLocks noGrp="1"/>
          </p:cNvSpPr>
          <p:nvPr>
            <p:ph sz="quarter" idx="13"/>
          </p:nvPr>
        </p:nvSpPr>
        <p:spPr/>
        <p:txBody>
          <a:bodyPr/>
          <a:lstStyle/>
          <a:p>
            <a:r>
              <a:rPr lang="pl-PL" sz="2400" b="1" dirty="0"/>
              <a:t>Krajowy system elektroenergetyczny w roku 2015/2016</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Czasowe niedobory energii w lecie 2015 w efekcie luki mocy sterowalnych, </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Przygotowania bloków węglowych do nowych wymagań środowiskowych (Konkluzje BAT) </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Pogarszająca się sytuacja ekonomiczna wytwórców skłaniająca do zaniechania tych modernizacji i decyzji o trwałych włączeniach najstarszych bloków węglowych. </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Przygotowany jest dopiero do wprowadzenia Rynek Mocy. </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Brak jest wystarczających mocy dyspozycyjnych niezbędnych dla rozwoju niesterowalnych źródeł odnawialnych.</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Niestabilna sytuacja ekonomiczna istniejących źródeł konwencjonalnych utrudnia podejmowanie decyzji inwestycyjnych, przez co pogłębia się niedobór sterowalnych mocy.</a:t>
            </a:r>
          </a:p>
          <a:p>
            <a:pPr marL="742950" indent="-285750">
              <a:lnSpc>
                <a:spcPct val="107000"/>
              </a:lnSpc>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Moc zainstalowana 44 bloków klasy 200MW wynosi ponad 10 GW.</a:t>
            </a:r>
          </a:p>
          <a:p>
            <a:pPr marL="742950" indent="-285750">
              <a:lnSpc>
                <a:spcPct val="107000"/>
              </a:lnSpc>
              <a:spcAft>
                <a:spcPts val="800"/>
              </a:spcAft>
              <a:buFont typeface="Wingdings" panose="05000000000000000000" pitchFamily="2" charset="2"/>
              <a:buChar char="§"/>
            </a:pP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Bezpieczeństwo energetyczne krajowego systemu w okresie przejściowym mogą zapewnić najszybciej i najtaniej zmodernizowane bloki węglowe klasy 200 MW.</a:t>
            </a:r>
          </a:p>
          <a:p>
            <a:endParaRPr lang="pl-PL" dirty="0"/>
          </a:p>
        </p:txBody>
      </p:sp>
    </p:spTree>
    <p:extLst>
      <p:ext uri="{BB962C8B-B14F-4D97-AF65-F5344CB8AC3E}">
        <p14:creationId xmlns:p14="http://schemas.microsoft.com/office/powerpoint/2010/main" val="35084894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numeru slajdu 2">
            <a:extLst>
              <a:ext uri="{FF2B5EF4-FFF2-40B4-BE49-F238E27FC236}">
                <a16:creationId xmlns:a16="http://schemas.microsoft.com/office/drawing/2014/main" id="{FF467B0B-288B-5A92-7250-645B438404B1}"/>
              </a:ext>
            </a:extLst>
          </p:cNvPr>
          <p:cNvSpPr>
            <a:spLocks noGrp="1"/>
          </p:cNvSpPr>
          <p:nvPr>
            <p:ph type="sldNum" sz="quarter" idx="4"/>
          </p:nvPr>
        </p:nvSpPr>
        <p:spPr/>
        <p:txBody>
          <a:bodyPr/>
          <a:lstStyle/>
          <a:p>
            <a:fld id="{10828919-26D8-49F9-BED6-290AEDFCD9CD}" type="slidenum">
              <a:rPr lang="pl-PL" smtClean="0"/>
              <a:pPr/>
              <a:t>30</a:t>
            </a:fld>
            <a:endParaRPr lang="pl-PL" dirty="0"/>
          </a:p>
        </p:txBody>
      </p:sp>
      <p:sp>
        <p:nvSpPr>
          <p:cNvPr id="4" name="Symbol zastępczy zawartości 3">
            <a:extLst>
              <a:ext uri="{FF2B5EF4-FFF2-40B4-BE49-F238E27FC236}">
                <a16:creationId xmlns:a16="http://schemas.microsoft.com/office/drawing/2014/main" id="{2833E44F-406B-E5FC-8B63-BE59D769D155}"/>
              </a:ext>
            </a:extLst>
          </p:cNvPr>
          <p:cNvSpPr>
            <a:spLocks noGrp="1"/>
          </p:cNvSpPr>
          <p:nvPr>
            <p:ph sz="quarter" idx="13"/>
          </p:nvPr>
        </p:nvSpPr>
        <p:spPr>
          <a:xfrm>
            <a:off x="1057835" y="1173018"/>
            <a:ext cx="10800000" cy="5425006"/>
          </a:xfrm>
        </p:spPr>
        <p:txBody>
          <a:bodyPr/>
          <a:lstStyle/>
          <a:p>
            <a:pPr algn="just"/>
            <a:r>
              <a:rPr lang="pl-PL" b="1" dirty="0"/>
              <a:t>2024.02.16 spotkanie w </a:t>
            </a:r>
            <a:r>
              <a:rPr lang="pl-PL" b="1" dirty="0" err="1"/>
              <a:t>MKiS</a:t>
            </a:r>
            <a:r>
              <a:rPr lang="pl-PL" b="1" dirty="0"/>
              <a:t> z Min. M. Motyką </a:t>
            </a:r>
            <a:r>
              <a:rPr lang="pl-PL" dirty="0"/>
              <a:t>nt. priorytetowych zagadnień dla sektora wytwarzania. Wskazano również potrzebę powołania Zespołu </a:t>
            </a:r>
            <a:r>
              <a:rPr lang="pl-PL" dirty="0" err="1"/>
              <a:t>MKiŚ</a:t>
            </a:r>
            <a:r>
              <a:rPr lang="pl-PL" dirty="0"/>
              <a:t> w celu utrzymania mocy sterowalnych w okresie transformacji w wymaganej ilości, dyspozycyjności i efektywności ekonomicznej. Jest konieczność przygotowania programu uwzględniającego obszar technologiczny, środowiskowy, rynkowy, który powinien pozwolić na opracowanie obiektywnej metodologii wyboru bloków węglowych uzgodnionych z PSE, przewidzianych do dalszej eksploatacji według wysokości kosztów z wykorzystaniem efektów z programu 200+</a:t>
            </a:r>
          </a:p>
          <a:p>
            <a:pPr algn="just"/>
            <a:endParaRPr lang="pl-PL" dirty="0"/>
          </a:p>
          <a:p>
            <a:pPr algn="just"/>
            <a:r>
              <a:rPr lang="pl-PL" b="1" dirty="0"/>
              <a:t>2024.03.13. spotkanie w MKIS z Min. K. Bolestą </a:t>
            </a:r>
            <a:r>
              <a:rPr lang="pl-PL" dirty="0"/>
              <a:t>nt. przygotowania planu utrzymanie mocy sterowalnych w wymaganej ilości i dyspozycyjności, z uwzględnieniem efektywności ekonomicznej i potrzebą zapewnienia zdolności do pracy elastycznej  jako  elementem technologicznym istotnym dla dostosowania bloków węglowych do nowego reżimu pracy i możliwości świadczenia usług dla PSE.</a:t>
            </a:r>
          </a:p>
          <a:p>
            <a:pPr algn="just"/>
            <a:endParaRPr lang="pl-PL" dirty="0"/>
          </a:p>
          <a:p>
            <a:pPr algn="just"/>
            <a:r>
              <a:rPr lang="pl-PL" b="1" dirty="0"/>
              <a:t>2024.03.29 wystąpienie do Min. K. Bolesty </a:t>
            </a:r>
            <a:r>
              <a:rPr lang="pl-PL" dirty="0"/>
              <a:t>z wnioskiem o potrzebę powołania Zespołu </a:t>
            </a:r>
            <a:r>
              <a:rPr lang="pl-PL" dirty="0" err="1"/>
              <a:t>MKiS</a:t>
            </a:r>
            <a:r>
              <a:rPr lang="pl-PL" dirty="0"/>
              <a:t> ds. dalszej eksploatacji w nowym reżimie pracy i trwałego wyłączania bloków węglowych w okresie transformacji energetycznej</a:t>
            </a:r>
          </a:p>
        </p:txBody>
      </p:sp>
      <p:sp>
        <p:nvSpPr>
          <p:cNvPr id="5" name="Symbol zastępczy zawartości 1">
            <a:extLst>
              <a:ext uri="{FF2B5EF4-FFF2-40B4-BE49-F238E27FC236}">
                <a16:creationId xmlns:a16="http://schemas.microsoft.com/office/drawing/2014/main" id="{BAEFCF66-1C7B-D132-D8E4-A66CDCA680EB}"/>
              </a:ext>
            </a:extLst>
          </p:cNvPr>
          <p:cNvSpPr>
            <a:spLocks noGrp="1"/>
          </p:cNvSpPr>
          <p:nvPr>
            <p:ph sz="quarter" idx="14"/>
          </p:nvPr>
        </p:nvSpPr>
        <p:spPr>
          <a:xfrm>
            <a:off x="846570" y="-26351"/>
            <a:ext cx="7501901" cy="1042533"/>
          </a:xfrm>
        </p:spPr>
        <p:txBody>
          <a:bodyPr>
            <a:normAutofit/>
          </a:bodyPr>
          <a:lstStyle/>
          <a:p>
            <a:r>
              <a:rPr lang="pl-PL" sz="3000" dirty="0"/>
              <a:t>Działania w 2024 r. dla wykorzystania efektów Programu 200+</a:t>
            </a:r>
          </a:p>
        </p:txBody>
      </p:sp>
    </p:spTree>
    <p:extLst>
      <p:ext uri="{BB962C8B-B14F-4D97-AF65-F5344CB8AC3E}">
        <p14:creationId xmlns:p14="http://schemas.microsoft.com/office/powerpoint/2010/main" val="3720851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DDB576E3-169C-E349-5F26-0FE0B0A53924}"/>
              </a:ext>
            </a:extLst>
          </p:cNvPr>
          <p:cNvSpPr>
            <a:spLocks noGrp="1"/>
          </p:cNvSpPr>
          <p:nvPr>
            <p:ph sz="quarter" idx="14"/>
          </p:nvPr>
        </p:nvSpPr>
        <p:spPr/>
        <p:txBody>
          <a:bodyPr>
            <a:normAutofit fontScale="92500"/>
          </a:bodyPr>
          <a:lstStyle/>
          <a:p>
            <a:r>
              <a:rPr lang="pl-PL" dirty="0"/>
              <a:t>Wniosek TGPE o powołanie Zespołu </a:t>
            </a:r>
            <a:r>
              <a:rPr lang="pl-PL" dirty="0" err="1"/>
              <a:t>MKiS</a:t>
            </a:r>
            <a:endParaRPr lang="pl-PL" dirty="0"/>
          </a:p>
        </p:txBody>
      </p:sp>
      <p:sp>
        <p:nvSpPr>
          <p:cNvPr id="3" name="Symbol zastępczy numeru slajdu 2">
            <a:extLst>
              <a:ext uri="{FF2B5EF4-FFF2-40B4-BE49-F238E27FC236}">
                <a16:creationId xmlns:a16="http://schemas.microsoft.com/office/drawing/2014/main" id="{E568A8F0-6B08-E380-AD13-863DCBD50739}"/>
              </a:ext>
            </a:extLst>
          </p:cNvPr>
          <p:cNvSpPr>
            <a:spLocks noGrp="1"/>
          </p:cNvSpPr>
          <p:nvPr>
            <p:ph type="sldNum" sz="quarter" idx="4"/>
          </p:nvPr>
        </p:nvSpPr>
        <p:spPr/>
        <p:txBody>
          <a:bodyPr/>
          <a:lstStyle/>
          <a:p>
            <a:fld id="{10828919-26D8-49F9-BED6-290AEDFCD9CD}" type="slidenum">
              <a:rPr lang="pl-PL" smtClean="0"/>
              <a:pPr/>
              <a:t>31</a:t>
            </a:fld>
            <a:endParaRPr lang="pl-PL" dirty="0"/>
          </a:p>
        </p:txBody>
      </p:sp>
      <p:sp>
        <p:nvSpPr>
          <p:cNvPr id="4" name="Symbol zastępczy zawartości 3">
            <a:extLst>
              <a:ext uri="{FF2B5EF4-FFF2-40B4-BE49-F238E27FC236}">
                <a16:creationId xmlns:a16="http://schemas.microsoft.com/office/drawing/2014/main" id="{FB6CF25A-3280-AFEA-C62B-FE74743383FF}"/>
              </a:ext>
            </a:extLst>
          </p:cNvPr>
          <p:cNvSpPr>
            <a:spLocks noGrp="1"/>
          </p:cNvSpPr>
          <p:nvPr>
            <p:ph sz="quarter" idx="13"/>
          </p:nvPr>
        </p:nvSpPr>
        <p:spPr/>
        <p:txBody>
          <a:bodyPr>
            <a:normAutofit fontScale="92500"/>
          </a:bodyPr>
          <a:lstStyle/>
          <a:p>
            <a:pPr algn="just"/>
            <a:r>
              <a:rPr lang="pl-PL" b="1" dirty="0"/>
              <a:t>2024.03.29 Wniosek o powołanie Zespołu </a:t>
            </a:r>
            <a:r>
              <a:rPr lang="pl-PL" b="1" dirty="0" err="1"/>
              <a:t>MKiS</a:t>
            </a:r>
            <a:r>
              <a:rPr lang="pl-PL" b="1" dirty="0"/>
              <a:t> </a:t>
            </a:r>
            <a:r>
              <a:rPr lang="pl-PL" dirty="0"/>
              <a:t>ds. dalszej eksploatacji w nowym reżimie pracy i trwałego wyłączania bloków węglowych w okresie transformacji energetycznej. </a:t>
            </a:r>
          </a:p>
          <a:p>
            <a:pPr algn="just"/>
            <a:endParaRPr lang="pl-PL" sz="900" dirty="0"/>
          </a:p>
          <a:p>
            <a:pPr marL="342900" indent="-342900" algn="just">
              <a:buFont typeface="Wingdings" panose="05000000000000000000" pitchFamily="2" charset="2"/>
              <a:buChar char="§"/>
            </a:pPr>
            <a:r>
              <a:rPr lang="pl-PL" dirty="0"/>
              <a:t>Wskazano konieczność przygotowania przez Zespół Programu który powinien obejmować zarówno zakres ekonomiczny jak i technologiczny.</a:t>
            </a:r>
          </a:p>
          <a:p>
            <a:pPr marL="342900" indent="-342900" algn="just">
              <a:buFont typeface="Wingdings" panose="05000000000000000000" pitchFamily="2" charset="2"/>
              <a:buChar char="§"/>
            </a:pPr>
            <a:r>
              <a:rPr lang="pl-PL" dirty="0"/>
              <a:t>W zakresie technologicznym jest również dostosowanie bloków do nowego reżimu pracy i możliwości świadczenia usług elastyczności dla PSE. </a:t>
            </a:r>
          </a:p>
          <a:p>
            <a:pPr marL="342900" indent="-342900" algn="just">
              <a:buFont typeface="Wingdings" panose="05000000000000000000" pitchFamily="2" charset="2"/>
              <a:buChar char="§"/>
            </a:pPr>
            <a:r>
              <a:rPr lang="pl-PL" dirty="0"/>
              <a:t>W tym zakresie pomocne mogą być metody wypracowane w Programie 200+. </a:t>
            </a:r>
          </a:p>
          <a:p>
            <a:pPr marL="342900" indent="-342900" algn="just">
              <a:buFont typeface="Wingdings" panose="05000000000000000000" pitchFamily="2" charset="2"/>
              <a:buChar char="§"/>
            </a:pPr>
            <a:r>
              <a:rPr lang="pl-PL" dirty="0"/>
              <a:t>Do dokonaniu selekcji bloków uzależnionej od uzgodnionej z PSE wielkości zapotrzebowania i parametrów takich usług, niektóre węglowe bloki klasy 200 MW mogą wymagać częściowej modernizacji, aby poprawić ich parametry tak, by lepiej spełniały funkcję regulacyjną i zapewniały wystarczalność mocy w KSE. </a:t>
            </a:r>
          </a:p>
          <a:p>
            <a:pPr marL="342900" indent="-342900" algn="just">
              <a:buFont typeface="Wingdings" panose="05000000000000000000" pitchFamily="2" charset="2"/>
              <a:buChar char="§"/>
            </a:pPr>
            <a:r>
              <a:rPr lang="pl-PL" dirty="0"/>
              <a:t>Ilość bloków, które powinny zostać zmodernizowane powinna zostać ustalona z PSE i wynikać z faktycznego zapotrzebowania na moc regulacyjną w kolejnych latach (w perspektywie co najmniej 2035 roku). </a:t>
            </a:r>
          </a:p>
          <a:p>
            <a:pPr marL="342900" indent="-342900" algn="just">
              <a:buFont typeface="Wingdings" panose="05000000000000000000" pitchFamily="2" charset="2"/>
              <a:buChar char="§"/>
            </a:pPr>
            <a:r>
              <a:rPr lang="pl-PL" dirty="0"/>
              <a:t>Zakres rzeczowy i wielkość nakładów należy dostosować do aktualnych potrzeb PSE</a:t>
            </a:r>
          </a:p>
          <a:p>
            <a:pPr marL="342900" indent="-342900" algn="just">
              <a:buFont typeface="Wingdings" panose="05000000000000000000" pitchFamily="2" charset="2"/>
              <a:buChar char="§"/>
            </a:pPr>
            <a:r>
              <a:rPr lang="pl-PL" dirty="0"/>
              <a:t>Wg naszego szacunku modernizacji powinno być poddane ok. </a:t>
            </a:r>
            <a:r>
              <a:rPr lang="pl-PL" b="1" dirty="0"/>
              <a:t>12-15 bloków klasy 200 MW </a:t>
            </a:r>
            <a:r>
              <a:rPr lang="pl-PL" dirty="0"/>
              <a:t>(ok 3 GW mocy).</a:t>
            </a:r>
          </a:p>
        </p:txBody>
      </p:sp>
    </p:spTree>
    <p:extLst>
      <p:ext uri="{BB962C8B-B14F-4D97-AF65-F5344CB8AC3E}">
        <p14:creationId xmlns:p14="http://schemas.microsoft.com/office/powerpoint/2010/main" val="20799040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0849D7D6-7358-9EC9-5C02-9B63EA6C2B9E}"/>
              </a:ext>
            </a:extLst>
          </p:cNvPr>
          <p:cNvSpPr>
            <a:spLocks noGrp="1"/>
          </p:cNvSpPr>
          <p:nvPr>
            <p:ph sz="quarter" idx="14"/>
          </p:nvPr>
        </p:nvSpPr>
        <p:spPr/>
        <p:txBody>
          <a:bodyPr/>
          <a:lstStyle/>
          <a:p>
            <a:r>
              <a:rPr lang="pl-PL" dirty="0"/>
              <a:t>Podsumowanie </a:t>
            </a:r>
          </a:p>
        </p:txBody>
      </p:sp>
      <p:sp>
        <p:nvSpPr>
          <p:cNvPr id="3" name="Symbol zastępczy numeru slajdu 2">
            <a:extLst>
              <a:ext uri="{FF2B5EF4-FFF2-40B4-BE49-F238E27FC236}">
                <a16:creationId xmlns:a16="http://schemas.microsoft.com/office/drawing/2014/main" id="{E5B1E16B-BAFB-4CA1-E1C1-EAA53C6F421C}"/>
              </a:ext>
            </a:extLst>
          </p:cNvPr>
          <p:cNvSpPr>
            <a:spLocks noGrp="1"/>
          </p:cNvSpPr>
          <p:nvPr>
            <p:ph type="sldNum" sz="quarter" idx="4"/>
          </p:nvPr>
        </p:nvSpPr>
        <p:spPr/>
        <p:txBody>
          <a:bodyPr/>
          <a:lstStyle/>
          <a:p>
            <a:fld id="{10828919-26D8-49F9-BED6-290AEDFCD9CD}" type="slidenum">
              <a:rPr lang="pl-PL" smtClean="0"/>
              <a:pPr/>
              <a:t>32</a:t>
            </a:fld>
            <a:endParaRPr lang="pl-PL" dirty="0"/>
          </a:p>
        </p:txBody>
      </p:sp>
      <p:sp>
        <p:nvSpPr>
          <p:cNvPr id="4" name="Symbol zastępczy zawartości 3">
            <a:extLst>
              <a:ext uri="{FF2B5EF4-FFF2-40B4-BE49-F238E27FC236}">
                <a16:creationId xmlns:a16="http://schemas.microsoft.com/office/drawing/2014/main" id="{4EE8E80D-9E1B-E825-F50C-CA76A220EA05}"/>
              </a:ext>
            </a:extLst>
          </p:cNvPr>
          <p:cNvSpPr>
            <a:spLocks noGrp="1"/>
          </p:cNvSpPr>
          <p:nvPr>
            <p:ph sz="quarter" idx="13"/>
          </p:nvPr>
        </p:nvSpPr>
        <p:spPr>
          <a:xfrm>
            <a:off x="1057835" y="1291771"/>
            <a:ext cx="10800000" cy="5316629"/>
          </a:xfrm>
        </p:spPr>
        <p:txBody>
          <a:bodyPr/>
          <a:lstStyle/>
          <a:p>
            <a:pPr marL="457200" indent="-457200" algn="just">
              <a:buFont typeface="+mj-lt"/>
              <a:buAutoNum type="arabicPeriod"/>
            </a:pPr>
            <a:r>
              <a:rPr lang="pl-PL" dirty="0"/>
              <a:t>Uzasadnienie dla utrzymania istniejących mocy sterowalnych w okresie transformacji wielokrotnie  powtarzane jest od co najmniej 9 lat (!!!!). </a:t>
            </a:r>
          </a:p>
          <a:p>
            <a:pPr marL="457200" indent="-457200" algn="just">
              <a:buFont typeface="+mj-lt"/>
              <a:buAutoNum type="arabicPeriod"/>
            </a:pPr>
            <a:r>
              <a:rPr lang="pl-PL" dirty="0"/>
              <a:t>Wskazywana jest zawsze potrzeba dostosowania do nowego reżimu pracy bloków węglowych.                   W odpowiedzi powstał  Program 200+ </a:t>
            </a:r>
            <a:r>
              <a:rPr lang="pl-PL" dirty="0" err="1"/>
              <a:t>NCBiR</a:t>
            </a:r>
            <a:r>
              <a:rPr lang="pl-PL" dirty="0"/>
              <a:t> </a:t>
            </a:r>
          </a:p>
          <a:p>
            <a:pPr marL="457200" indent="-457200" algn="just">
              <a:buFont typeface="+mj-lt"/>
              <a:buAutoNum type="arabicPeriod"/>
            </a:pPr>
            <a:r>
              <a:rPr lang="pl-PL" dirty="0"/>
              <a:t>Ale mimo uzasadnienia - brak woli wykorzystania efektów Programu 200+ ( czekanie na NABE???)</a:t>
            </a:r>
          </a:p>
          <a:p>
            <a:pPr marL="457200" indent="-457200" algn="just">
              <a:buFont typeface="+mj-lt"/>
              <a:buAutoNum type="arabicPeriod"/>
            </a:pPr>
            <a:r>
              <a:rPr lang="pl-PL" dirty="0"/>
              <a:t>Aktualnie jest konieczność przygotowania planu wyłączania/utrzymania bloków węglowych (</a:t>
            </a:r>
            <a:r>
              <a:rPr lang="pl-PL" dirty="0" err="1"/>
              <a:t>KPEiK</a:t>
            </a:r>
            <a:r>
              <a:rPr lang="pl-PL" dirty="0"/>
              <a:t>, PEP) </a:t>
            </a:r>
          </a:p>
          <a:p>
            <a:pPr marL="457200" indent="-457200" algn="just">
              <a:buFont typeface="+mj-lt"/>
              <a:buAutoNum type="arabicPeriod"/>
            </a:pPr>
            <a:r>
              <a:rPr lang="pl-PL" dirty="0"/>
              <a:t>W ramach planu utrzymania bloków węglowych potrzebne jest ustalenie z PSE zakresu modernizacji (mniejszego niż w Programie 200+), dla dostosowania do pracy elastycznej, oraz ilości i jakości potrzebnych usług systemowych dla KSE. To szansa na komercjalizacje wypracowanych metod uelastyczniania bloków 200</a:t>
            </a:r>
          </a:p>
          <a:p>
            <a:pPr marL="457200" indent="-457200" algn="just">
              <a:buFont typeface="+mj-lt"/>
              <a:buAutoNum type="arabicPeriod"/>
            </a:pPr>
            <a:r>
              <a:rPr lang="pl-PL" dirty="0"/>
              <a:t>Jest potrzeba powołania wskazywanego Zespołu </a:t>
            </a:r>
            <a:r>
              <a:rPr lang="pl-PL" dirty="0" err="1"/>
              <a:t>MKiS</a:t>
            </a:r>
            <a:r>
              <a:rPr lang="pl-PL" dirty="0"/>
              <a:t> ( przez resort odpowiedzialny za bezpieczeństwo energetyczne) z udziałem Wytwórców, PSE, URE, UDT i innych oraz MAP, </a:t>
            </a:r>
          </a:p>
          <a:p>
            <a:pPr marL="457200" indent="-457200" algn="just">
              <a:buFont typeface="+mj-lt"/>
              <a:buAutoNum type="arabicPeriod"/>
            </a:pPr>
            <a:r>
              <a:rPr lang="pl-PL" dirty="0"/>
              <a:t>Zespół powinien przygotować, poza zakresem ekonomicznym umożliwiającym utrzymanie jednostek węglowych, przygotować plan przeznaczenia i wykorzystania istniejącego majątku wytwórczego </a:t>
            </a:r>
          </a:p>
          <a:p>
            <a:endParaRPr lang="pl-PL" dirty="0"/>
          </a:p>
        </p:txBody>
      </p:sp>
    </p:spTree>
    <p:extLst>
      <p:ext uri="{BB962C8B-B14F-4D97-AF65-F5344CB8AC3E}">
        <p14:creationId xmlns:p14="http://schemas.microsoft.com/office/powerpoint/2010/main" val="8627935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0D22A05-61BF-E694-4115-C1253EABFF6C}"/>
              </a:ext>
            </a:extLst>
          </p:cNvPr>
          <p:cNvSpPr>
            <a:spLocks noGrp="1"/>
          </p:cNvSpPr>
          <p:nvPr>
            <p:ph type="title"/>
          </p:nvPr>
        </p:nvSpPr>
        <p:spPr/>
        <p:txBody>
          <a:bodyPr/>
          <a:lstStyle/>
          <a:p>
            <a:r>
              <a:rPr lang="pl-PL" dirty="0"/>
              <a:t>Dziękuję za uwagę i zapraszam do dyskusji</a:t>
            </a:r>
          </a:p>
        </p:txBody>
      </p:sp>
      <p:sp>
        <p:nvSpPr>
          <p:cNvPr id="3" name="Symbol zastępczy zawartości 2">
            <a:extLst>
              <a:ext uri="{FF2B5EF4-FFF2-40B4-BE49-F238E27FC236}">
                <a16:creationId xmlns:a16="http://schemas.microsoft.com/office/drawing/2014/main" id="{B56763D9-7210-2D58-12E8-B42426659E5C}"/>
              </a:ext>
            </a:extLst>
          </p:cNvPr>
          <p:cNvSpPr>
            <a:spLocks noGrp="1"/>
          </p:cNvSpPr>
          <p:nvPr>
            <p:ph sz="quarter" idx="12"/>
          </p:nvPr>
        </p:nvSpPr>
        <p:spPr/>
        <p:txBody>
          <a:bodyPr>
            <a:normAutofit fontScale="92500" lnSpcReduction="20000"/>
          </a:bodyPr>
          <a:lstStyle/>
          <a:p>
            <a:r>
              <a:rPr lang="pl-PL" dirty="0"/>
              <a:t>Waldemar Szulc</a:t>
            </a:r>
          </a:p>
        </p:txBody>
      </p:sp>
    </p:spTree>
    <p:extLst>
      <p:ext uri="{BB962C8B-B14F-4D97-AF65-F5344CB8AC3E}">
        <p14:creationId xmlns:p14="http://schemas.microsoft.com/office/powerpoint/2010/main" val="148474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036BF6A4-D443-6624-EF8E-B846509981A6}"/>
              </a:ext>
            </a:extLst>
          </p:cNvPr>
          <p:cNvSpPr>
            <a:spLocks noGrp="1"/>
          </p:cNvSpPr>
          <p:nvPr>
            <p:ph sz="quarter" idx="14"/>
          </p:nvPr>
        </p:nvSpPr>
        <p:spPr>
          <a:xfrm>
            <a:off x="912000" y="249600"/>
            <a:ext cx="7374750" cy="624000"/>
          </a:xfrm>
        </p:spPr>
        <p:txBody>
          <a:bodyPr>
            <a:normAutofit fontScale="92500"/>
          </a:bodyPr>
          <a:lstStyle/>
          <a:p>
            <a:r>
              <a:rPr lang="pl-PL" dirty="0"/>
              <a:t>2016.08. – W. Nowak- M. </a:t>
            </a:r>
            <a:r>
              <a:rPr lang="pl-PL" dirty="0" err="1"/>
              <a:t>Ściążko</a:t>
            </a:r>
            <a:r>
              <a:rPr lang="pl-PL" dirty="0"/>
              <a:t>- St. Tokarski</a:t>
            </a:r>
          </a:p>
        </p:txBody>
      </p:sp>
      <p:sp>
        <p:nvSpPr>
          <p:cNvPr id="3" name="Symbol zastępczy numeru slajdu 2">
            <a:extLst>
              <a:ext uri="{FF2B5EF4-FFF2-40B4-BE49-F238E27FC236}">
                <a16:creationId xmlns:a16="http://schemas.microsoft.com/office/drawing/2014/main" id="{CE5293A1-136A-4F7F-EE84-BD5BDFF67A4A}"/>
              </a:ext>
            </a:extLst>
          </p:cNvPr>
          <p:cNvSpPr>
            <a:spLocks noGrp="1"/>
          </p:cNvSpPr>
          <p:nvPr>
            <p:ph type="sldNum" sz="quarter" idx="4"/>
          </p:nvPr>
        </p:nvSpPr>
        <p:spPr/>
        <p:txBody>
          <a:bodyPr/>
          <a:lstStyle/>
          <a:p>
            <a:fld id="{10828919-26D8-49F9-BED6-290AEDFCD9CD}" type="slidenum">
              <a:rPr lang="pl-PL" smtClean="0"/>
              <a:pPr/>
              <a:t>4</a:t>
            </a:fld>
            <a:endParaRPr lang="pl-PL" dirty="0"/>
          </a:p>
        </p:txBody>
      </p:sp>
      <p:sp>
        <p:nvSpPr>
          <p:cNvPr id="4" name="Symbol zastępczy zawartości 3">
            <a:extLst>
              <a:ext uri="{FF2B5EF4-FFF2-40B4-BE49-F238E27FC236}">
                <a16:creationId xmlns:a16="http://schemas.microsoft.com/office/drawing/2014/main" id="{966AC563-D65E-7593-AE0D-CDA36E7FA277}"/>
              </a:ext>
            </a:extLst>
          </p:cNvPr>
          <p:cNvSpPr>
            <a:spLocks noGrp="1"/>
          </p:cNvSpPr>
          <p:nvPr>
            <p:ph sz="quarter" idx="13"/>
          </p:nvPr>
        </p:nvSpPr>
        <p:spPr>
          <a:xfrm>
            <a:off x="1057835" y="1614488"/>
            <a:ext cx="10800000" cy="4983536"/>
          </a:xfrm>
        </p:spPr>
        <p:txBody>
          <a:bodyPr/>
          <a:lstStyle/>
          <a:p>
            <a:pPr marL="457200">
              <a:lnSpc>
                <a:spcPct val="107000"/>
              </a:lnSpc>
            </a:pPr>
            <a:r>
              <a:rPr lang="pl-PL" sz="2400" kern="100" dirty="0">
                <a:effectLst/>
                <a:latin typeface="Calibri" panose="020F0502020204030204" pitchFamily="34" charset="0"/>
                <a:ea typeface="Calibri" panose="020F0502020204030204" pitchFamily="34" charset="0"/>
                <a:cs typeface="Times New Roman" panose="02020603050405020304" pitchFamily="18" charset="0"/>
              </a:rPr>
              <a:t>Propozycja: Rozważyć należy koncepcję wydłużenia czasu pracy  bloków klasy 200 MW do roku 2035-2040 </a:t>
            </a:r>
          </a:p>
          <a:p>
            <a:pPr marL="742950" indent="-285750">
              <a:lnSpc>
                <a:spcPct val="107000"/>
              </a:lnSpc>
              <a:buFont typeface="Wingdings" panose="05000000000000000000" pitchFamily="2" charset="2"/>
              <a:buChar char="§"/>
            </a:pPr>
            <a:r>
              <a:rPr lang="pl-PL" sz="2000" kern="100" dirty="0">
                <a:effectLst/>
                <a:latin typeface="Calibri" panose="020F0502020204030204" pitchFamily="34" charset="0"/>
                <a:ea typeface="Calibri" panose="020F0502020204030204" pitchFamily="34" charset="0"/>
                <a:cs typeface="Times New Roman" panose="02020603050405020304" pitchFamily="18" charset="0"/>
              </a:rPr>
              <a:t>w uzgodnieniu z operatorem systemu (PSE) wydzielić te jednostki (10), które będą pracować jako szczytowe (do 1500 godzin) i zakontraktować je jako rezerwę strategiczną, planowane odstawienia nastąpią w latach 2035-2045</a:t>
            </a:r>
          </a:p>
          <a:p>
            <a:pPr marL="742950" indent="-285750">
              <a:lnSpc>
                <a:spcPct val="107000"/>
              </a:lnSpc>
              <a:spcAft>
                <a:spcPts val="800"/>
              </a:spcAft>
              <a:buFont typeface="Wingdings" panose="05000000000000000000" pitchFamily="2" charset="2"/>
              <a:buChar char="§"/>
            </a:pPr>
            <a:r>
              <a:rPr lang="pl-PL" sz="2000" kern="100" dirty="0">
                <a:effectLst/>
                <a:latin typeface="Calibri" panose="020F0502020204030204" pitchFamily="34" charset="0"/>
                <a:ea typeface="Calibri" panose="020F0502020204030204" pitchFamily="34" charset="0"/>
                <a:cs typeface="Times New Roman" panose="02020603050405020304" pitchFamily="18" charset="0"/>
              </a:rPr>
              <a:t>budowa </a:t>
            </a:r>
            <a:r>
              <a:rPr lang="pl-PL" sz="2000" kern="100" dirty="0" err="1">
                <a:effectLst/>
                <a:latin typeface="Calibri" panose="020F0502020204030204" pitchFamily="34" charset="0"/>
                <a:ea typeface="Calibri" panose="020F0502020204030204" pitchFamily="34" charset="0"/>
                <a:cs typeface="Times New Roman" panose="02020603050405020304" pitchFamily="18" charset="0"/>
              </a:rPr>
              <a:t>duobloków</a:t>
            </a:r>
            <a:r>
              <a:rPr lang="pl-PL" sz="2000" kern="100" dirty="0">
                <a:effectLst/>
                <a:latin typeface="Calibri" panose="020F0502020204030204" pitchFamily="34" charset="0"/>
                <a:ea typeface="Calibri" panose="020F0502020204030204" pitchFamily="34" charset="0"/>
                <a:cs typeface="Times New Roman" panose="02020603050405020304" pitchFamily="18" charset="0"/>
              </a:rPr>
              <a:t> na miejscu istniejących jednostek poprzez głęboką modernizację dwóch kotłów i zabudowę nowej turbiny, </a:t>
            </a:r>
            <a:endParaRPr lang="pl-PL" sz="2000" kern="100" dirty="0">
              <a:latin typeface="Calibri" panose="020F0502020204030204" pitchFamily="34" charset="0"/>
              <a:ea typeface="Calibri" panose="020F0502020204030204" pitchFamily="34" charset="0"/>
              <a:cs typeface="Times New Roman" panose="02020603050405020304" pitchFamily="18" charset="0"/>
            </a:endParaRPr>
          </a:p>
          <a:p>
            <a:pPr marL="742950" indent="-285750">
              <a:lnSpc>
                <a:spcPct val="107000"/>
              </a:lnSpc>
              <a:spcAft>
                <a:spcPts val="800"/>
              </a:spcAft>
              <a:buFont typeface="Wingdings" panose="05000000000000000000" pitchFamily="2" charset="2"/>
              <a:buChar char="§"/>
            </a:pPr>
            <a:r>
              <a:rPr lang="pl-PL" sz="2000" kern="100" dirty="0">
                <a:effectLst/>
                <a:latin typeface="Calibri" panose="020F0502020204030204" pitchFamily="34" charset="0"/>
                <a:ea typeface="Calibri" panose="020F0502020204030204" pitchFamily="34" charset="0"/>
                <a:cs typeface="Times New Roman" panose="02020603050405020304" pitchFamily="18" charset="0"/>
              </a:rPr>
              <a:t>przebudowę dwóch, trzech jednostek na bloki wyłącznie </a:t>
            </a:r>
            <a:r>
              <a:rPr lang="pl-PL" sz="2000" kern="100" dirty="0" err="1">
                <a:effectLst/>
                <a:latin typeface="Calibri" panose="020F0502020204030204" pitchFamily="34" charset="0"/>
                <a:ea typeface="Calibri" panose="020F0502020204030204" pitchFamily="34" charset="0"/>
                <a:cs typeface="Times New Roman" panose="02020603050405020304" pitchFamily="18" charset="0"/>
              </a:rPr>
              <a:t>biomasowe</a:t>
            </a:r>
            <a:r>
              <a:rPr lang="pl-PL" sz="20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pl-PL" sz="2000" kern="100" dirty="0">
              <a:latin typeface="Calibri" panose="020F0502020204030204" pitchFamily="34" charset="0"/>
              <a:ea typeface="Calibri" panose="020F0502020204030204" pitchFamily="34" charset="0"/>
              <a:cs typeface="Times New Roman" panose="02020603050405020304" pitchFamily="18" charset="0"/>
            </a:endParaRPr>
          </a:p>
          <a:p>
            <a:pPr marL="742950" indent="-285750">
              <a:lnSpc>
                <a:spcPct val="107000"/>
              </a:lnSpc>
              <a:spcAft>
                <a:spcPts val="800"/>
              </a:spcAft>
              <a:buFont typeface="Wingdings" panose="05000000000000000000" pitchFamily="2" charset="2"/>
              <a:buChar char="§"/>
            </a:pPr>
            <a:r>
              <a:rPr lang="pl-PL" sz="2000" kern="100" dirty="0">
                <a:effectLst/>
                <a:latin typeface="Calibri" panose="020F0502020204030204" pitchFamily="34" charset="0"/>
                <a:ea typeface="Calibri" panose="020F0502020204030204" pitchFamily="34" charset="0"/>
                <a:cs typeface="Times New Roman" panose="02020603050405020304" pitchFamily="18" charset="0"/>
              </a:rPr>
              <a:t>układy hybrydowe pozwalające wykorzystać niepełnowartościowe paliwa węglowe</a:t>
            </a:r>
          </a:p>
          <a:p>
            <a:endParaRPr lang="pl-PL" dirty="0"/>
          </a:p>
        </p:txBody>
      </p:sp>
    </p:spTree>
    <p:extLst>
      <p:ext uri="{BB962C8B-B14F-4D97-AF65-F5344CB8AC3E}">
        <p14:creationId xmlns:p14="http://schemas.microsoft.com/office/powerpoint/2010/main" val="1548868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B68792BD-43C6-828B-979D-0A695A6DCAB2}"/>
              </a:ext>
            </a:extLst>
          </p:cNvPr>
          <p:cNvSpPr>
            <a:spLocks noGrp="1"/>
          </p:cNvSpPr>
          <p:nvPr>
            <p:ph sz="quarter" idx="14"/>
          </p:nvPr>
        </p:nvSpPr>
        <p:spPr/>
        <p:txBody>
          <a:bodyPr/>
          <a:lstStyle/>
          <a:p>
            <a:r>
              <a:rPr lang="pl-PL" dirty="0"/>
              <a:t>2016 - TGPE </a:t>
            </a:r>
          </a:p>
        </p:txBody>
      </p:sp>
      <p:sp>
        <p:nvSpPr>
          <p:cNvPr id="3" name="Symbol zastępczy numeru slajdu 2">
            <a:extLst>
              <a:ext uri="{FF2B5EF4-FFF2-40B4-BE49-F238E27FC236}">
                <a16:creationId xmlns:a16="http://schemas.microsoft.com/office/drawing/2014/main" id="{96F1C9A8-EE9F-C7F1-AAE5-6DFA79A5882A}"/>
              </a:ext>
            </a:extLst>
          </p:cNvPr>
          <p:cNvSpPr>
            <a:spLocks noGrp="1"/>
          </p:cNvSpPr>
          <p:nvPr>
            <p:ph type="sldNum" sz="quarter" idx="4"/>
          </p:nvPr>
        </p:nvSpPr>
        <p:spPr/>
        <p:txBody>
          <a:bodyPr/>
          <a:lstStyle/>
          <a:p>
            <a:fld id="{10828919-26D8-49F9-BED6-290AEDFCD9CD}" type="slidenum">
              <a:rPr lang="pl-PL" smtClean="0"/>
              <a:pPr/>
              <a:t>5</a:t>
            </a:fld>
            <a:endParaRPr lang="pl-PL" dirty="0"/>
          </a:p>
        </p:txBody>
      </p:sp>
      <p:sp>
        <p:nvSpPr>
          <p:cNvPr id="4" name="Symbol zastępczy zawartości 3">
            <a:extLst>
              <a:ext uri="{FF2B5EF4-FFF2-40B4-BE49-F238E27FC236}">
                <a16:creationId xmlns:a16="http://schemas.microsoft.com/office/drawing/2014/main" id="{48DE877F-208B-3422-32F6-CB40D2363966}"/>
              </a:ext>
            </a:extLst>
          </p:cNvPr>
          <p:cNvSpPr>
            <a:spLocks noGrp="1"/>
          </p:cNvSpPr>
          <p:nvPr>
            <p:ph sz="quarter" idx="13"/>
          </p:nvPr>
        </p:nvSpPr>
        <p:spPr/>
        <p:txBody>
          <a:bodyPr/>
          <a:lstStyle/>
          <a:p>
            <a:pPr marL="285750" indent="-285750">
              <a:buFont typeface="Wingdings" panose="05000000000000000000" pitchFamily="2" charset="2"/>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2016.09.01</a:t>
            </a:r>
            <a:r>
              <a:rPr lang="pl-PL" sz="2400" kern="100" dirty="0">
                <a:effectLst/>
                <a:latin typeface="Calibri" panose="020F0502020204030204" pitchFamily="34" charset="0"/>
                <a:ea typeface="Calibri" panose="020F0502020204030204" pitchFamily="34" charset="0"/>
                <a:cs typeface="Times New Roman" panose="02020603050405020304" pitchFamily="18" charset="0"/>
              </a:rPr>
              <a:t> spotkanie TGPE-PSE </a:t>
            </a:r>
            <a:r>
              <a:rPr lang="pl-PL" sz="2400" i="1" kern="100" dirty="0">
                <a:effectLst/>
                <a:latin typeface="Calibri" panose="020F0502020204030204" pitchFamily="34" charset="0"/>
                <a:ea typeface="Calibri" panose="020F0502020204030204" pitchFamily="34" charset="0"/>
                <a:cs typeface="Times New Roman" panose="02020603050405020304" pitchFamily="18" charset="0"/>
              </a:rPr>
              <a:t>Modernizacja istniejących mocy wytwórczych tzw. ”Program 200 +” dotyczący konieczności modernizacji i dostosowania bloków klasy 200 i 360 do nowych wymagań ochrony środowiska, i przedłużenia czasu pracy do ponad 300 tys. godz.. (Notatka)</a:t>
            </a: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pl-PL" sz="2400" b="1" i="1" kern="100" dirty="0">
                <a:effectLst/>
                <a:latin typeface="Calibri" panose="020F0502020204030204" pitchFamily="34" charset="0"/>
                <a:ea typeface="Calibri" panose="020F0502020204030204" pitchFamily="34" charset="0"/>
                <a:cs typeface="Times New Roman" panose="02020603050405020304" pitchFamily="18" charset="0"/>
              </a:rPr>
              <a:t>Pierwszy raz nazwa Program 200+</a:t>
            </a:r>
            <a:r>
              <a:rPr lang="pl-PL" sz="2400" i="1" kern="100" dirty="0">
                <a:effectLst/>
                <a:latin typeface="Calibri" panose="020F0502020204030204" pitchFamily="34" charset="0"/>
                <a:ea typeface="Calibri" panose="020F0502020204030204" pitchFamily="34" charset="0"/>
                <a:cs typeface="Times New Roman" panose="02020603050405020304" pitchFamily="18" charset="0"/>
              </a:rPr>
              <a:t> </a:t>
            </a:r>
            <a:endParaRPr lang="pl-P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buFont typeface="Wingdings" panose="05000000000000000000" pitchFamily="2" charset="2"/>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2016.09.28</a:t>
            </a:r>
            <a:r>
              <a:rPr lang="pl-PL" sz="2400" kern="100" dirty="0">
                <a:effectLst/>
                <a:latin typeface="Calibri" panose="020F0502020204030204" pitchFamily="34" charset="0"/>
                <a:ea typeface="Calibri" panose="020F0502020204030204" pitchFamily="34" charset="0"/>
                <a:cs typeface="Times New Roman" panose="02020603050405020304" pitchFamily="18" charset="0"/>
              </a:rPr>
              <a:t> – pismo PSE do TGPE </a:t>
            </a:r>
            <a:r>
              <a:rPr lang="pl-PL" sz="2400" kern="100" dirty="0" err="1">
                <a:effectLst/>
                <a:latin typeface="Calibri" panose="020F0502020204030204" pitchFamily="34" charset="0"/>
                <a:ea typeface="Calibri" panose="020F0502020204030204" pitchFamily="34" charset="0"/>
                <a:cs typeface="Times New Roman" panose="02020603050405020304" pitchFamily="18" charset="0"/>
              </a:rPr>
              <a:t>nt</a:t>
            </a:r>
            <a:r>
              <a:rPr lang="pl-PL" sz="2400" kern="100" dirty="0">
                <a:effectLst/>
                <a:latin typeface="Calibri" panose="020F0502020204030204" pitchFamily="34" charset="0"/>
                <a:ea typeface="Calibri" panose="020F0502020204030204" pitchFamily="34" charset="0"/>
                <a:cs typeface="Times New Roman" panose="02020603050405020304" pitchFamily="18" charset="0"/>
              </a:rPr>
              <a:t> możliwość przedłużenia czasu pracy obecnych bloków węglowych. Potrzeba </a:t>
            </a:r>
            <a:r>
              <a:rPr lang="pl-PL" sz="2400" i="1" kern="100" dirty="0">
                <a:effectLst/>
                <a:latin typeface="Calibri" panose="020F0502020204030204" pitchFamily="34" charset="0"/>
                <a:ea typeface="Calibri" panose="020F0502020204030204" pitchFamily="34" charset="0"/>
                <a:cs typeface="Times New Roman" panose="02020603050405020304" pitchFamily="18" charset="0"/>
              </a:rPr>
              <a:t>Modelowanie bloków referencyjnych klasy 200 na węgiel kamienny z określeniem parametrów techniczno-ekonomicznych dla określenia reżimu pracy tych bloków </a:t>
            </a:r>
          </a:p>
          <a:p>
            <a:pPr marL="285750" lvl="0" indent="-285750">
              <a:lnSpc>
                <a:spcPct val="107000"/>
              </a:lnSpc>
              <a:buFont typeface="Wingdings" panose="05000000000000000000" pitchFamily="2" charset="2"/>
              <a:buChar char="§"/>
            </a:pPr>
            <a:r>
              <a:rPr lang="pl-PL" sz="2400" b="1" kern="100" dirty="0">
                <a:effectLst/>
                <a:latin typeface="Calibri" panose="020F0502020204030204" pitchFamily="34" charset="0"/>
                <a:ea typeface="Calibri" panose="020F0502020204030204" pitchFamily="34" charset="0"/>
                <a:cs typeface="Times New Roman" panose="02020603050405020304" pitchFamily="18" charset="0"/>
              </a:rPr>
              <a:t>2015/2016</a:t>
            </a:r>
            <a:r>
              <a:rPr lang="pl-PL" sz="2400" kern="100" dirty="0">
                <a:effectLst/>
                <a:latin typeface="Calibri" panose="020F0502020204030204" pitchFamily="34" charset="0"/>
                <a:ea typeface="Calibri" panose="020F0502020204030204" pitchFamily="34" charset="0"/>
                <a:cs typeface="Times New Roman" panose="02020603050405020304" pitchFamily="18" charset="0"/>
              </a:rPr>
              <a:t> – Przygotowane w TGPE „Wytyczne przedłużenia eksploatacji bloków 100-360 MW” . Wyniki badań od 2011 roku. Wytyczne diagnostyki przy pracy elastycznej bloków, kontrola istotnych parametrów eksploatacyjnych</a:t>
            </a:r>
            <a:r>
              <a:rPr lang="pl-PL"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pl-PL" dirty="0"/>
          </a:p>
        </p:txBody>
      </p:sp>
    </p:spTree>
    <p:extLst>
      <p:ext uri="{BB962C8B-B14F-4D97-AF65-F5344CB8AC3E}">
        <p14:creationId xmlns:p14="http://schemas.microsoft.com/office/powerpoint/2010/main" val="12842151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4D5EB383-8657-AB7A-3D25-C12B7211CC71}"/>
              </a:ext>
            </a:extLst>
          </p:cNvPr>
          <p:cNvSpPr>
            <a:spLocks noGrp="1"/>
          </p:cNvSpPr>
          <p:nvPr>
            <p:ph sz="quarter" idx="14"/>
          </p:nvPr>
        </p:nvSpPr>
        <p:spPr/>
        <p:txBody>
          <a:bodyPr/>
          <a:lstStyle/>
          <a:p>
            <a:r>
              <a:rPr lang="pl-PL" dirty="0"/>
              <a:t>2016.11.12 – J. Popczyk </a:t>
            </a:r>
          </a:p>
        </p:txBody>
      </p:sp>
      <p:sp>
        <p:nvSpPr>
          <p:cNvPr id="3" name="Symbol zastępczy numeru slajdu 2">
            <a:extLst>
              <a:ext uri="{FF2B5EF4-FFF2-40B4-BE49-F238E27FC236}">
                <a16:creationId xmlns:a16="http://schemas.microsoft.com/office/drawing/2014/main" id="{E6BB617B-1569-3A88-ED3B-2AF5BAD7C0A6}"/>
              </a:ext>
            </a:extLst>
          </p:cNvPr>
          <p:cNvSpPr>
            <a:spLocks noGrp="1"/>
          </p:cNvSpPr>
          <p:nvPr>
            <p:ph type="sldNum" sz="quarter" idx="4"/>
          </p:nvPr>
        </p:nvSpPr>
        <p:spPr/>
        <p:txBody>
          <a:bodyPr/>
          <a:lstStyle/>
          <a:p>
            <a:fld id="{10828919-26D8-49F9-BED6-290AEDFCD9CD}" type="slidenum">
              <a:rPr lang="pl-PL" smtClean="0"/>
              <a:pPr/>
              <a:t>6</a:t>
            </a:fld>
            <a:endParaRPr lang="pl-PL" dirty="0"/>
          </a:p>
        </p:txBody>
      </p:sp>
      <p:sp>
        <p:nvSpPr>
          <p:cNvPr id="4" name="Symbol zastępczy zawartości 3">
            <a:extLst>
              <a:ext uri="{FF2B5EF4-FFF2-40B4-BE49-F238E27FC236}">
                <a16:creationId xmlns:a16="http://schemas.microsoft.com/office/drawing/2014/main" id="{BD494834-8917-84E2-5F51-DB6DE63B2092}"/>
              </a:ext>
            </a:extLst>
          </p:cNvPr>
          <p:cNvSpPr>
            <a:spLocks noGrp="1"/>
          </p:cNvSpPr>
          <p:nvPr>
            <p:ph sz="quarter" idx="13"/>
          </p:nvPr>
        </p:nvSpPr>
        <p:spPr/>
        <p:txBody>
          <a:bodyPr/>
          <a:lstStyle/>
          <a:p>
            <a:r>
              <a:rPr lang="pl-PL" sz="2400" dirty="0"/>
              <a:t>Artykuł prof. J. Popczyka</a:t>
            </a:r>
            <a:r>
              <a:rPr lang="pl-PL" sz="2400" i="1" dirty="0"/>
              <a:t>: Program rewitalizacji bloków 200 MW na rynku energii elektrycznej (w procesie transformacji polskiej energetyki)</a:t>
            </a:r>
          </a:p>
          <a:p>
            <a:endParaRPr lang="pl-PL" dirty="0"/>
          </a:p>
          <a:p>
            <a:r>
              <a:rPr lang="pl-PL" sz="2400" b="1" i="1" dirty="0"/>
              <a:t>„Rewitalizacja bloków 200 MW jest obecnie największą – i praktycznie jedyną – szansą energetyki WEK na wyhamowanie dynamiki jej degradacji</a:t>
            </a:r>
            <a:r>
              <a:rPr lang="pl-PL" sz="2400" i="1" dirty="0"/>
              <a:t>.”</a:t>
            </a:r>
          </a:p>
          <a:p>
            <a:endParaRPr lang="pl-PL" dirty="0"/>
          </a:p>
        </p:txBody>
      </p:sp>
    </p:spTree>
    <p:extLst>
      <p:ext uri="{BB962C8B-B14F-4D97-AF65-F5344CB8AC3E}">
        <p14:creationId xmlns:p14="http://schemas.microsoft.com/office/powerpoint/2010/main" val="11420070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4380F71C-983F-B74D-9DCB-79BA8D3DCBF1}"/>
              </a:ext>
            </a:extLst>
          </p:cNvPr>
          <p:cNvSpPr>
            <a:spLocks noGrp="1"/>
          </p:cNvSpPr>
          <p:nvPr>
            <p:ph sz="quarter" idx="14"/>
          </p:nvPr>
        </p:nvSpPr>
        <p:spPr>
          <a:xfrm>
            <a:off x="912000" y="514350"/>
            <a:ext cx="7146150" cy="828675"/>
          </a:xfrm>
        </p:spPr>
        <p:txBody>
          <a:bodyPr>
            <a:normAutofit/>
          </a:bodyPr>
          <a:lstStyle/>
          <a:p>
            <a:r>
              <a:rPr lang="pl-PL" dirty="0"/>
              <a:t> Program 200+ w </a:t>
            </a:r>
            <a:r>
              <a:rPr lang="pl-PL" dirty="0" err="1"/>
              <a:t>NCBiR</a:t>
            </a:r>
            <a:endParaRPr lang="pl-PL" dirty="0"/>
          </a:p>
          <a:p>
            <a:endParaRPr lang="pl-PL" dirty="0"/>
          </a:p>
        </p:txBody>
      </p:sp>
      <p:sp>
        <p:nvSpPr>
          <p:cNvPr id="3" name="Symbol zastępczy numeru slajdu 2">
            <a:extLst>
              <a:ext uri="{FF2B5EF4-FFF2-40B4-BE49-F238E27FC236}">
                <a16:creationId xmlns:a16="http://schemas.microsoft.com/office/drawing/2014/main" id="{8D3EB774-040B-88EF-477F-403D26267A0B}"/>
              </a:ext>
            </a:extLst>
          </p:cNvPr>
          <p:cNvSpPr>
            <a:spLocks noGrp="1"/>
          </p:cNvSpPr>
          <p:nvPr>
            <p:ph type="sldNum" sz="quarter" idx="4"/>
          </p:nvPr>
        </p:nvSpPr>
        <p:spPr/>
        <p:txBody>
          <a:bodyPr/>
          <a:lstStyle/>
          <a:p>
            <a:fld id="{10828919-26D8-49F9-BED6-290AEDFCD9CD}" type="slidenum">
              <a:rPr lang="pl-PL" smtClean="0"/>
              <a:pPr/>
              <a:t>7</a:t>
            </a:fld>
            <a:endParaRPr lang="pl-PL" dirty="0"/>
          </a:p>
        </p:txBody>
      </p:sp>
      <p:sp>
        <p:nvSpPr>
          <p:cNvPr id="4" name="Symbol zastępczy zawartości 3">
            <a:extLst>
              <a:ext uri="{FF2B5EF4-FFF2-40B4-BE49-F238E27FC236}">
                <a16:creationId xmlns:a16="http://schemas.microsoft.com/office/drawing/2014/main" id="{D4CF2530-6C5E-4F47-9FC7-8DAFDBDDDBA2}"/>
              </a:ext>
            </a:extLst>
          </p:cNvPr>
          <p:cNvSpPr>
            <a:spLocks noGrp="1"/>
          </p:cNvSpPr>
          <p:nvPr>
            <p:ph sz="quarter" idx="13"/>
          </p:nvPr>
        </p:nvSpPr>
        <p:spPr/>
        <p:txBody>
          <a:bodyPr/>
          <a:lstStyle/>
          <a:p>
            <a:pPr algn="just"/>
            <a:r>
              <a:rPr lang="pl-PL" b="1" dirty="0"/>
              <a:t>2016/2017</a:t>
            </a:r>
            <a:r>
              <a:rPr lang="pl-PL" dirty="0"/>
              <a:t> </a:t>
            </a:r>
            <a:r>
              <a:rPr lang="pl-PL" b="1" dirty="0"/>
              <a:t>Dyrektor NCBIR – M. Chorowski powołuje Zespół Nowoczesnych Technologii Wytwarzania Energii (W. Myślecki, St. Poręba, P. Skowroński, W. Szulc, M. Skowron, K. Sadowski, M. Martyniuk, F. Pchełka, M. Węgrzyn –Wysocka ,…) </a:t>
            </a:r>
          </a:p>
          <a:p>
            <a:pPr algn="just"/>
            <a:r>
              <a:rPr lang="pl-PL" b="1" dirty="0"/>
              <a:t>Całością prac Programu 200+ administrował będzie Krzysztof Sadowski.</a:t>
            </a:r>
          </a:p>
          <a:p>
            <a:pPr algn="just"/>
            <a:r>
              <a:rPr lang="pl-PL" dirty="0"/>
              <a:t>Program zakłada, że rozwiązania mają być innowacyjne, wypracowane w oparciu o prace badawczo-rozwojowe. Jest to jeden z warunków na finansowanie przez </a:t>
            </a:r>
            <a:r>
              <a:rPr lang="pl-PL" dirty="0" err="1"/>
              <a:t>NCBiR</a:t>
            </a:r>
            <a:r>
              <a:rPr lang="pl-PL" dirty="0"/>
              <a:t> przy pomocy środków publicznych (w tym z UE), tj. w trybie PCP bez tzw. efektu pomocy publicznej</a:t>
            </a:r>
          </a:p>
          <a:p>
            <a:pPr algn="just"/>
            <a:r>
              <a:rPr lang="pl-PL" dirty="0"/>
              <a:t>Cel programu to wykorzystanie nowoczesnych technologii do modernizacji jednostek wytwórczych poprzez opracowanie Metody: </a:t>
            </a:r>
            <a:r>
              <a:rPr lang="pl-PL" i="1" dirty="0"/>
              <a:t>zbioru rozwiązań technicznych, organizacyjnych lub prawnych służących niskonakładowej technologii zmian podstawowych parametrów pracy i utrzymaniu bloków klasy 200 MW, przy zapewnieniu żądanej dyspozycyjności i zachowaniu wymaganych norm środowiskowych</a:t>
            </a:r>
          </a:p>
          <a:p>
            <a:pPr algn="just"/>
            <a:r>
              <a:rPr lang="pl-PL" dirty="0"/>
              <a:t>Ideą programu jest wykorzystanie istniejących węglowych bloków klasy 200 MW o łącznej mocy ok. 10 GW na okres systemowych zmian w strukturze wytwarzania energii w kraju, zamiast budowy nowych o znacznie wyższych nakładach inwestycyjnych.</a:t>
            </a:r>
          </a:p>
        </p:txBody>
      </p:sp>
    </p:spTree>
    <p:extLst>
      <p:ext uri="{BB962C8B-B14F-4D97-AF65-F5344CB8AC3E}">
        <p14:creationId xmlns:p14="http://schemas.microsoft.com/office/powerpoint/2010/main" val="10897444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ABB56E8F-871B-A49F-D80F-1A78B3092EC4}"/>
              </a:ext>
            </a:extLst>
          </p:cNvPr>
          <p:cNvSpPr>
            <a:spLocks noGrp="1"/>
          </p:cNvSpPr>
          <p:nvPr>
            <p:ph sz="quarter" idx="14"/>
          </p:nvPr>
        </p:nvSpPr>
        <p:spPr>
          <a:xfrm>
            <a:off x="912000" y="222168"/>
            <a:ext cx="5909424" cy="624000"/>
          </a:xfrm>
        </p:spPr>
        <p:txBody>
          <a:bodyPr>
            <a:noAutofit/>
          </a:bodyPr>
          <a:lstStyle/>
          <a:p>
            <a:r>
              <a:rPr lang="pl-PL" sz="2800" dirty="0"/>
              <a:t>Seminaria (1) TGPE z udziałem </a:t>
            </a:r>
            <a:r>
              <a:rPr lang="pl-PL" sz="2800" dirty="0" err="1"/>
              <a:t>NCBiR</a:t>
            </a:r>
            <a:r>
              <a:rPr lang="pl-PL" sz="2800" dirty="0"/>
              <a:t> nt. Programu 200+</a:t>
            </a:r>
          </a:p>
        </p:txBody>
      </p:sp>
      <p:sp>
        <p:nvSpPr>
          <p:cNvPr id="3" name="Symbol zastępczy numeru slajdu 2">
            <a:extLst>
              <a:ext uri="{FF2B5EF4-FFF2-40B4-BE49-F238E27FC236}">
                <a16:creationId xmlns:a16="http://schemas.microsoft.com/office/drawing/2014/main" id="{05C9D864-94A8-284C-AB7D-75950D33A454}"/>
              </a:ext>
            </a:extLst>
          </p:cNvPr>
          <p:cNvSpPr>
            <a:spLocks noGrp="1"/>
          </p:cNvSpPr>
          <p:nvPr>
            <p:ph type="sldNum" sz="quarter" idx="4"/>
          </p:nvPr>
        </p:nvSpPr>
        <p:spPr/>
        <p:txBody>
          <a:bodyPr/>
          <a:lstStyle/>
          <a:p>
            <a:fld id="{10828919-26D8-49F9-BED6-290AEDFCD9CD}" type="slidenum">
              <a:rPr lang="pl-PL" smtClean="0"/>
              <a:pPr/>
              <a:t>8</a:t>
            </a:fld>
            <a:endParaRPr lang="pl-PL" dirty="0"/>
          </a:p>
        </p:txBody>
      </p:sp>
      <p:sp>
        <p:nvSpPr>
          <p:cNvPr id="4" name="Symbol zastępczy zawartości 3">
            <a:extLst>
              <a:ext uri="{FF2B5EF4-FFF2-40B4-BE49-F238E27FC236}">
                <a16:creationId xmlns:a16="http://schemas.microsoft.com/office/drawing/2014/main" id="{149335B3-9CDC-59FB-7C7E-89F9B7D6A4C4}"/>
              </a:ext>
            </a:extLst>
          </p:cNvPr>
          <p:cNvSpPr>
            <a:spLocks noGrp="1"/>
          </p:cNvSpPr>
          <p:nvPr>
            <p:ph sz="quarter" idx="13"/>
          </p:nvPr>
        </p:nvSpPr>
        <p:spPr>
          <a:xfrm>
            <a:off x="1057835" y="1074057"/>
            <a:ext cx="10800000" cy="5783943"/>
          </a:xfrm>
        </p:spPr>
        <p:txBody>
          <a:bodyPr>
            <a:normAutofit fontScale="85000" lnSpcReduction="20000"/>
          </a:bodyPr>
          <a:lstStyle/>
          <a:p>
            <a:r>
              <a:rPr lang="pl-PL" sz="2000" dirty="0"/>
              <a:t>SEMINARIUM </a:t>
            </a:r>
            <a:r>
              <a:rPr lang="pl-PL" sz="2000" b="1" dirty="0"/>
              <a:t>I</a:t>
            </a:r>
            <a:r>
              <a:rPr lang="pl-PL" sz="2000" dirty="0"/>
              <a:t> w dn. 2017.03.28 </a:t>
            </a:r>
          </a:p>
          <a:p>
            <a:r>
              <a:rPr lang="pl-PL" b="1" dirty="0"/>
              <a:t>Debata</a:t>
            </a:r>
            <a:r>
              <a:rPr lang="pl-PL" dirty="0"/>
              <a:t>: „</a:t>
            </a:r>
            <a:r>
              <a:rPr lang="pl-PL" b="1" i="1" dirty="0"/>
              <a:t>Program 200+ koniecznością czy alternatywą dla rezerwacji źródeł OZE</a:t>
            </a:r>
            <a:r>
              <a:rPr lang="pl-PL" dirty="0"/>
              <a:t>” </a:t>
            </a:r>
          </a:p>
          <a:p>
            <a:r>
              <a:rPr lang="pl-PL" dirty="0"/>
              <a:t>(moderacja </a:t>
            </a:r>
            <a:r>
              <a:rPr lang="pl-PL" dirty="0" err="1"/>
              <a:t>W.Szulc</a:t>
            </a:r>
            <a:r>
              <a:rPr lang="pl-PL" dirty="0"/>
              <a:t> i udział: </a:t>
            </a:r>
            <a:r>
              <a:rPr lang="pl-PL" dirty="0" err="1"/>
              <a:t>W.Myślecki</a:t>
            </a:r>
            <a:r>
              <a:rPr lang="pl-PL" dirty="0"/>
              <a:t>,  </a:t>
            </a:r>
            <a:r>
              <a:rPr lang="pl-PL" dirty="0" err="1"/>
              <a:t>P.Skowroński</a:t>
            </a:r>
            <a:r>
              <a:rPr lang="pl-PL" dirty="0"/>
              <a:t>, </a:t>
            </a:r>
            <a:r>
              <a:rPr lang="pl-PL" dirty="0" err="1"/>
              <a:t>T.Sikorski</a:t>
            </a:r>
            <a:r>
              <a:rPr lang="pl-PL" dirty="0"/>
              <a:t>, </a:t>
            </a:r>
            <a:r>
              <a:rPr lang="pl-PL" dirty="0" err="1"/>
              <a:t>A.Kassenberg</a:t>
            </a:r>
            <a:r>
              <a:rPr lang="pl-PL" dirty="0"/>
              <a:t>, </a:t>
            </a:r>
            <a:r>
              <a:rPr lang="pl-PL" dirty="0" err="1"/>
              <a:t>K.Świrski</a:t>
            </a:r>
            <a:r>
              <a:rPr lang="pl-PL" dirty="0"/>
              <a:t>)</a:t>
            </a:r>
          </a:p>
          <a:p>
            <a:r>
              <a:rPr lang="pl-PL" b="1" dirty="0"/>
              <a:t>Wystąpienia/referaty</a:t>
            </a:r>
            <a:r>
              <a:rPr lang="pl-PL" dirty="0"/>
              <a:t>:</a:t>
            </a:r>
          </a:p>
          <a:p>
            <a:pPr marL="457200" indent="-457200" algn="just">
              <a:buFont typeface="+mj-lt"/>
              <a:buAutoNum type="arabicPeriod"/>
            </a:pPr>
            <a:r>
              <a:rPr lang="pl-PL" dirty="0"/>
              <a:t>Sadowski/</a:t>
            </a:r>
            <a:r>
              <a:rPr lang="pl-PL" dirty="0" err="1"/>
              <a:t>NCBiR</a:t>
            </a:r>
            <a:r>
              <a:rPr lang="pl-PL" dirty="0"/>
              <a:t>: Założenia Programu 200+</a:t>
            </a:r>
          </a:p>
          <a:p>
            <a:pPr marL="457200" indent="-457200" algn="just">
              <a:buFont typeface="+mj-lt"/>
              <a:buAutoNum type="arabicPeriod"/>
            </a:pPr>
            <a:r>
              <a:rPr lang="pl-PL" dirty="0"/>
              <a:t>Tokarski/AGH: podjąć działania zmierzające do wydłużenia czasu eksploatacji istniejących elektrowni węglowych w perspektywie 2035 dla zapewnienia bezpiecznej transformacji ku nowej, nieemisyjnej generacji, </a:t>
            </a:r>
          </a:p>
          <a:p>
            <a:pPr marL="457200" indent="-457200" algn="just">
              <a:buFont typeface="+mj-lt"/>
              <a:buAutoNum type="arabicPeriod"/>
            </a:pPr>
            <a:r>
              <a:rPr lang="pl-PL" dirty="0"/>
              <a:t>Sikorski/PSE: Rola i warunki pracy bloków klasy 200 MW w krajowym systemie elektroenergetycznym w prognozach Operatora Systemu Przesyłowego </a:t>
            </a:r>
          </a:p>
          <a:p>
            <a:pPr marL="457200" indent="-457200" algn="just">
              <a:buFont typeface="+mj-lt"/>
              <a:buAutoNum type="arabicPeriod"/>
            </a:pPr>
            <a:r>
              <a:rPr lang="pl-PL" dirty="0" err="1"/>
              <a:t>T.Chmielniak</a:t>
            </a:r>
            <a:r>
              <a:rPr lang="pl-PL" dirty="0"/>
              <a:t>/PŚ: Możliwości i konsekwencje zwiększenia elastyczności pracy bloków energetycznych</a:t>
            </a:r>
          </a:p>
          <a:p>
            <a:pPr marL="457200" indent="-457200" algn="just">
              <a:buFont typeface="+mj-lt"/>
              <a:buAutoNum type="arabicPeriod"/>
            </a:pPr>
            <a:r>
              <a:rPr lang="pl-PL" dirty="0" err="1"/>
              <a:t>A.Rusin</a:t>
            </a:r>
            <a:r>
              <a:rPr lang="pl-PL" dirty="0"/>
              <a:t>/PŚ: Kierunek wydłużonej pracy turbin 200MW w warunkach głębokiej regulacji i częstych uruchomień</a:t>
            </a:r>
          </a:p>
          <a:p>
            <a:pPr marL="457200" indent="-457200" algn="just">
              <a:buFont typeface="+mj-lt"/>
              <a:buAutoNum type="arabicPeriod"/>
            </a:pPr>
            <a:r>
              <a:rPr lang="pl-PL" dirty="0"/>
              <a:t>UDT- Warunki eksploatacji i oceny stanu technicznego bloków 200MW przy wydłużonej eksploatacji i zwiększonej liczbie uruchomień</a:t>
            </a:r>
          </a:p>
          <a:p>
            <a:pPr marL="457200" indent="-457200" algn="just">
              <a:buFont typeface="+mj-lt"/>
              <a:buAutoNum type="arabicPeriod"/>
            </a:pPr>
            <a:r>
              <a:rPr lang="pl-PL" dirty="0" err="1"/>
              <a:t>Ł.Grela</a:t>
            </a:r>
            <a:r>
              <a:rPr lang="pl-PL" dirty="0"/>
              <a:t>/EPK: Przystosowanie bloków 200MW wraz z urządzeniami pomocniczymi do pracy z większą zmiennością obciążenia i większą liczbą uruchomień</a:t>
            </a:r>
          </a:p>
          <a:p>
            <a:pPr marL="457200" indent="-457200" algn="just">
              <a:buFont typeface="+mj-lt"/>
              <a:buAutoNum type="arabicPeriod"/>
            </a:pPr>
            <a:r>
              <a:rPr lang="pl-PL" dirty="0" err="1"/>
              <a:t>A.Smolik-R.Witek</a:t>
            </a:r>
            <a:r>
              <a:rPr lang="pl-PL" dirty="0"/>
              <a:t>/E-P Gliwice Zarys niezbędnych aktywności zapewniających bezpieczną i efektywną eksploatację bloków klasy 360 i 200MW zainstalowanych w polskiej energetyce</a:t>
            </a:r>
          </a:p>
          <a:p>
            <a:pPr marL="457200" indent="-457200" algn="just">
              <a:buFont typeface="+mj-lt"/>
              <a:buAutoNum type="arabicPeriod"/>
            </a:pPr>
            <a:r>
              <a:rPr lang="pl-PL" dirty="0" err="1"/>
              <a:t>J.Trzeszczyński</a:t>
            </a:r>
            <a:r>
              <a:rPr lang="pl-PL" dirty="0"/>
              <a:t>/Pro Novum: Kryteria techniczne dostosowania urządzeń cieplno-mechanicznych bloków 200 MW do pracy regulacyjnej oraz wsparcie techniczne w okresie przedłużonej eksploatacji</a:t>
            </a:r>
          </a:p>
          <a:p>
            <a:endParaRPr lang="pl-PL" dirty="0"/>
          </a:p>
        </p:txBody>
      </p:sp>
    </p:spTree>
    <p:extLst>
      <p:ext uri="{BB962C8B-B14F-4D97-AF65-F5344CB8AC3E}">
        <p14:creationId xmlns:p14="http://schemas.microsoft.com/office/powerpoint/2010/main" val="17884896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9C337AD1-84B5-CE3A-CFA0-E52D15B4DE0D}"/>
              </a:ext>
            </a:extLst>
          </p:cNvPr>
          <p:cNvSpPr>
            <a:spLocks noGrp="1"/>
          </p:cNvSpPr>
          <p:nvPr>
            <p:ph sz="quarter" idx="14"/>
          </p:nvPr>
        </p:nvSpPr>
        <p:spPr/>
        <p:txBody>
          <a:bodyPr/>
          <a:lstStyle/>
          <a:p>
            <a:r>
              <a:rPr lang="pl-PL" dirty="0"/>
              <a:t>Umowa Doradcy Technicznego TGPE </a:t>
            </a:r>
          </a:p>
        </p:txBody>
      </p:sp>
      <p:sp>
        <p:nvSpPr>
          <p:cNvPr id="3" name="Symbol zastępczy numeru slajdu 2">
            <a:extLst>
              <a:ext uri="{FF2B5EF4-FFF2-40B4-BE49-F238E27FC236}">
                <a16:creationId xmlns:a16="http://schemas.microsoft.com/office/drawing/2014/main" id="{4FF6D77E-8F3B-8322-E0E3-E5D5152C789F}"/>
              </a:ext>
            </a:extLst>
          </p:cNvPr>
          <p:cNvSpPr>
            <a:spLocks noGrp="1"/>
          </p:cNvSpPr>
          <p:nvPr>
            <p:ph type="sldNum" sz="quarter" idx="4"/>
          </p:nvPr>
        </p:nvSpPr>
        <p:spPr/>
        <p:txBody>
          <a:bodyPr/>
          <a:lstStyle/>
          <a:p>
            <a:fld id="{10828919-26D8-49F9-BED6-290AEDFCD9CD}" type="slidenum">
              <a:rPr lang="pl-PL" smtClean="0"/>
              <a:pPr/>
              <a:t>9</a:t>
            </a:fld>
            <a:endParaRPr lang="pl-PL" dirty="0"/>
          </a:p>
        </p:txBody>
      </p:sp>
      <p:sp>
        <p:nvSpPr>
          <p:cNvPr id="4" name="Symbol zastępczy zawartości 3">
            <a:extLst>
              <a:ext uri="{FF2B5EF4-FFF2-40B4-BE49-F238E27FC236}">
                <a16:creationId xmlns:a16="http://schemas.microsoft.com/office/drawing/2014/main" id="{9FA50F4B-85BB-BF71-A48B-116E1A622177}"/>
              </a:ext>
            </a:extLst>
          </p:cNvPr>
          <p:cNvSpPr>
            <a:spLocks noGrp="1"/>
          </p:cNvSpPr>
          <p:nvPr>
            <p:ph sz="quarter" idx="13"/>
          </p:nvPr>
        </p:nvSpPr>
        <p:spPr/>
        <p:txBody>
          <a:bodyPr/>
          <a:lstStyle/>
          <a:p>
            <a:pPr algn="just"/>
            <a:r>
              <a:rPr lang="pl-PL" b="1" dirty="0"/>
              <a:t>2017.08.11 Umowa Doradcy Technicznego dla TGPE w Programie 200+</a:t>
            </a:r>
          </a:p>
          <a:p>
            <a:pPr algn="just"/>
            <a:r>
              <a:rPr lang="pl-PL" i="1" dirty="0"/>
              <a:t>„na opracowanie nisko kosztowej technologii dostosowania parametrów pracy bloków energetycznych klasy 200 MW do zmienionych wymogów krajowego systemu energetycznego”</a:t>
            </a:r>
          </a:p>
          <a:p>
            <a:pPr algn="just"/>
            <a:r>
              <a:rPr lang="pl-PL" dirty="0"/>
              <a:t>Z zakresem:</a:t>
            </a:r>
          </a:p>
          <a:p>
            <a:pPr marL="342900" indent="-342900" algn="just">
              <a:buFont typeface="Wingdings" panose="05000000000000000000" pitchFamily="2" charset="2"/>
              <a:buChar char="§"/>
            </a:pPr>
            <a:r>
              <a:rPr lang="pl-PL" dirty="0"/>
              <a:t>wskazania wraz z uzasadnieniem warunków/parametrów bloków energetycznych klasy 200 MW do spełnienia roli środowiska testowego</a:t>
            </a:r>
          </a:p>
          <a:p>
            <a:pPr marL="342900" indent="-342900" algn="just">
              <a:buFont typeface="Wingdings" panose="05000000000000000000" pitchFamily="2" charset="2"/>
              <a:buChar char="§"/>
            </a:pPr>
            <a:r>
              <a:rPr lang="pl-PL" dirty="0"/>
              <a:t>z wskazaną kancelarią prawną w tworzeniu regulaminu konkursowego Programu 200+, w zakresie kwestii wymogów, kryteriów, ocen, opinii technicznych oraz innych wynikających z wiedzy branży energetycznej,</a:t>
            </a:r>
          </a:p>
          <a:p>
            <a:pPr marL="342900" indent="-342900" algn="just">
              <a:buFont typeface="Wingdings" panose="05000000000000000000" pitchFamily="2" charset="2"/>
              <a:buChar char="§"/>
            </a:pPr>
            <a:r>
              <a:rPr lang="pl-PL" dirty="0"/>
              <a:t>analizy minimalnych wymogów/parametrów bloku energetycznego klasy 200 MW niezbędnych dla funkcjonowania w KSE</a:t>
            </a:r>
          </a:p>
          <a:p>
            <a:pPr marL="342900" indent="-342900" algn="just">
              <a:buFont typeface="Wingdings" panose="05000000000000000000" pitchFamily="2" charset="2"/>
              <a:buChar char="§"/>
            </a:pPr>
            <a:r>
              <a:rPr lang="pl-PL" dirty="0"/>
              <a:t>analizy koniecznych zmian parametrów i charakterystyk pracy bloków dla potrzeb dostosowania ich pracy do wymogów KSE oraz wymogów środowiskowych</a:t>
            </a:r>
          </a:p>
          <a:p>
            <a:endParaRPr lang="pl-PL" dirty="0"/>
          </a:p>
        </p:txBody>
      </p:sp>
    </p:spTree>
    <p:extLst>
      <p:ext uri="{BB962C8B-B14F-4D97-AF65-F5344CB8AC3E}">
        <p14:creationId xmlns:p14="http://schemas.microsoft.com/office/powerpoint/2010/main" val="1570808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c295fe9-f6a0-46e5-9c7d-e780c36ded1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79A9B940682C254CAA07E7D233AE3F72" ma:contentTypeVersion="15" ma:contentTypeDescription="Utwórz nowy dokument." ma:contentTypeScope="" ma:versionID="4ec84ee8a2ff3f430b4e5f3c9e8fb3a2">
  <xsd:schema xmlns:xsd="http://www.w3.org/2001/XMLSchema" xmlns:xs="http://www.w3.org/2001/XMLSchema" xmlns:p="http://schemas.microsoft.com/office/2006/metadata/properties" xmlns:ns3="8c295fe9-f6a0-46e5-9c7d-e780c36ded13" xmlns:ns4="3ec58ca4-ff93-46f4-8bb3-52590d7f39b9" targetNamespace="http://schemas.microsoft.com/office/2006/metadata/properties" ma:root="true" ma:fieldsID="547c7f360278031cfe401238b8080501" ns3:_="" ns4:_="">
    <xsd:import namespace="8c295fe9-f6a0-46e5-9c7d-e780c36ded13"/>
    <xsd:import namespace="3ec58ca4-ff93-46f4-8bb3-52590d7f39b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3:MediaServiceSystemTags" minOccurs="0"/>
                <xsd:element ref="ns3:MediaServiceGenerationTime" minOccurs="0"/>
                <xsd:element ref="ns3:MediaServiceEventHashCode" minOccurs="0"/>
                <xsd:element ref="ns3:MediaLengthInSeconds" minOccurs="0"/>
                <xsd:element ref="ns3:MediaServiceSearchProperties" minOccurs="0"/>
                <xsd:element ref="ns4:SharedWithUsers" minOccurs="0"/>
                <xsd:element ref="ns4:SharedWithDetails" minOccurs="0"/>
                <xsd:element ref="ns4:SharingHintHash"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95fe9-f6a0-46e5-9c7d-e780c36ded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ec58ca4-ff93-46f4-8bb3-52590d7f39b9" elementFormDefault="qualified">
    <xsd:import namespace="http://schemas.microsoft.com/office/2006/documentManagement/types"/>
    <xsd:import namespace="http://schemas.microsoft.com/office/infopath/2007/PartnerControls"/>
    <xsd:element name="SharedWithUsers" ma:index="17"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Udostępnione dla — szczegóły" ma:internalName="SharedWithDetails" ma:readOnly="true">
      <xsd:simpleType>
        <xsd:restriction base="dms:Note">
          <xsd:maxLength value="255"/>
        </xsd:restriction>
      </xsd:simpleType>
    </xsd:element>
    <xsd:element name="SharingHintHash" ma:index="19" nillable="true" ma:displayName="Skrót wskazówki dotyczącej udostępniania"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8EDFFC-5942-41D6-9B08-A02CC07B96E6}">
  <ds:schemaRefs>
    <ds:schemaRef ds:uri="http://purl.org/dc/terms/"/>
    <ds:schemaRef ds:uri="8c295fe9-f6a0-46e5-9c7d-e780c36ded13"/>
    <ds:schemaRef ds:uri="http://purl.org/dc/elements/1.1/"/>
    <ds:schemaRef ds:uri="http://schemas.microsoft.com/office/infopath/2007/PartnerControls"/>
    <ds:schemaRef ds:uri="3ec58ca4-ff93-46f4-8bb3-52590d7f39b9"/>
    <ds:schemaRef ds:uri="http://purl.org/dc/dcmitype/"/>
    <ds:schemaRef ds:uri="http://www.w3.org/XML/1998/namespace"/>
    <ds:schemaRef ds:uri="http://schemas.openxmlformats.org/package/2006/metadata/core-properties"/>
    <ds:schemaRef ds:uri="http://schemas.microsoft.com/office/2006/documentManagement/types"/>
    <ds:schemaRef ds:uri="http://schemas.microsoft.com/office/2006/metadata/properties"/>
  </ds:schemaRefs>
</ds:datastoreItem>
</file>

<file path=customXml/itemProps2.xml><?xml version="1.0" encoding="utf-8"?>
<ds:datastoreItem xmlns:ds="http://schemas.openxmlformats.org/officeDocument/2006/customXml" ds:itemID="{9D36D234-633B-4BF0-9E2E-BBC08F5FDC7E}">
  <ds:schemaRefs>
    <ds:schemaRef ds:uri="http://schemas.microsoft.com/sharepoint/v3/contenttype/forms"/>
  </ds:schemaRefs>
</ds:datastoreItem>
</file>

<file path=customXml/itemProps3.xml><?xml version="1.0" encoding="utf-8"?>
<ds:datastoreItem xmlns:ds="http://schemas.openxmlformats.org/officeDocument/2006/customXml" ds:itemID="{6BEA78FB-B84D-4D30-B3C1-62761ED524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295fe9-f6a0-46e5-9c7d-e780c36ded13"/>
    <ds:schemaRef ds:uri="3ec58ca4-ff93-46f4-8bb3-52590d7f39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4400</TotalTime>
  <Words>3659</Words>
  <Application>Microsoft Office PowerPoint</Application>
  <PresentationFormat>Panoramiczny</PresentationFormat>
  <Paragraphs>295</Paragraphs>
  <Slides>33</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33</vt:i4>
      </vt:variant>
    </vt:vector>
  </HeadingPairs>
  <TitlesOfParts>
    <vt:vector size="38" baseType="lpstr">
      <vt:lpstr>Arial</vt:lpstr>
      <vt:lpstr>Calibri</vt:lpstr>
      <vt:lpstr>Calibri Light</vt:lpstr>
      <vt:lpstr>Wingdings</vt:lpstr>
      <vt:lpstr>Motyw pakietu Office</vt:lpstr>
      <vt:lpstr>Geneza i rezultaty Programu  Bloki 200+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Dziękuję za uwagę i zapraszam do dyskusji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Waldemar Szulc</dc:creator>
  <cp:lastModifiedBy>Łukasz Topolnicki</cp:lastModifiedBy>
  <cp:revision>36</cp:revision>
  <dcterms:created xsi:type="dcterms:W3CDTF">2024-06-14T18:25:15Z</dcterms:created>
  <dcterms:modified xsi:type="dcterms:W3CDTF">2024-06-20T08:10:11Z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0x01010079A9B940682C254CAA07E7D233AE3F72</vt:lpwstr>
  </property>
</Properties>
</file>